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324" r:id="rId16"/>
    <p:sldId id="331" r:id="rId17"/>
    <p:sldId id="271" r:id="rId18"/>
    <p:sldId id="272" r:id="rId19"/>
    <p:sldId id="273" r:id="rId20"/>
    <p:sldId id="274" r:id="rId21"/>
    <p:sldId id="275" r:id="rId22"/>
    <p:sldId id="332" r:id="rId23"/>
    <p:sldId id="333" r:id="rId24"/>
    <p:sldId id="334" r:id="rId25"/>
    <p:sldId id="335" r:id="rId26"/>
    <p:sldId id="336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337" r:id="rId43"/>
    <p:sldId id="338" r:id="rId44"/>
    <p:sldId id="339" r:id="rId45"/>
    <p:sldId id="291" r:id="rId46"/>
  </p:sldIdLst>
  <p:sldSz cx="12192000" cy="6858000"/>
  <p:notesSz cx="6858000" cy="9144000"/>
  <p:defaultTextStyle>
    <a:defPPr>
      <a:defRPr lang="zh-Hans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>
              <a:solidFill>
                <a:schemeClr val="lt1"/>
              </a:solidFill>
            </a:ln>
          </a:left>
          <a:right>
            <a:ln w="12700">
              <a:solidFill>
                <a:schemeClr val="lt1"/>
              </a:solidFill>
            </a:ln>
          </a:right>
          <a:top>
            <a:ln w="12700">
              <a:solidFill>
                <a:schemeClr val="lt1"/>
              </a:solidFill>
            </a:ln>
          </a:top>
          <a:bottom>
            <a:ln w="12700">
              <a:solidFill>
                <a:schemeClr val="lt1"/>
              </a:solidFill>
            </a:ln>
          </a:bottom>
          <a:insideH>
            <a:ln w="12700">
              <a:solidFill>
                <a:schemeClr val="lt1"/>
              </a:solidFill>
            </a:ln>
          </a:insideH>
          <a:insideV>
            <a:ln w="12700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  <a:fill>
          <a:solidFill>
            <a:schemeClr val="accent1">
              <a:tint val="40000"/>
            </a:schemeClr>
          </a:solidFill>
        </a:fill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seCell>
      <a:tcStyle>
        <a:tcBdr/>
      </a:tcStyle>
    </a:seCell>
    <a:swCell>
      <a:tcStyle>
        <a:tcBdr/>
      </a:tcStyle>
    </a:swCell>
    <a:firstRow>
      <a:tcTxStyle b="on">
        <a:fontRef idx="minor">
          <a:prstClr val="black"/>
        </a:fontRef>
        <a:schemeClr val="lt1"/>
      </a:tcTxStyle>
      <a:tcStyle>
        <a:tcBdr>
          <a:bottom>
            <a:ln w="38100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  <a:neCell>
      <a:tcStyle>
        <a:tcBdr/>
      </a:tcStyle>
    </a:neCell>
    <a:nwCell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107" d="100"/>
          <a:sy n="107" d="100"/>
        </p:scale>
        <p:origin x="714" y="78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9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620B7041-6594-4BE2-8703-78B4E00C91E5}" type="datetimeFigureOut">
              <a:rPr lang="en-ID"/>
              <a:t>05/07/2024</a:t>
            </a:fld>
            <a:endParaRPr lang="en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>
              <a:defRPr/>
            </a:pPr>
            <a:endParaRPr lang="en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 bwMode="auto"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8ECE837E-594B-4F0F-92F5-F20D4296AC5C}" type="slidenum">
              <a:rPr lang="en-ID"/>
              <a:t>‹#›</a:t>
            </a:fld>
            <a:endParaRPr lang="en-ID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>
      <a:defRPr sz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@fauxels?utm_content=attributionCopyText&amp;utm_medium=referral&amp;utm_source=pexels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pexels.com/photo/group-of-people-sitting-indoors-3184360/?utm_content=attributionCopyText&amp;utm_medium=referral&amp;utm_source=pexels" TargetMode="Externa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@shvetsa?utm_content=attributionCopyText&amp;utm_medium=referral&amp;utm_source=pexels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pexels.com/photo/close-up-of-woman-using-digital-tablet-3727456/?utm_content=attributionCopyText&amp;utm_medium=referral&amp;utm_source=pexels" TargetMode="Externa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@shvetsa?utm_content=attributionCopyText&amp;utm_medium=referral&amp;utm_source=pexels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pexels.com/photo/close-up-of-woman-using-digital-tablet-3727456/?utm_content=attributionCopyText&amp;utm_medium=referral&amp;utm_source=pexels" TargetMode="Externa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@shvetsa?utm_content=attributionCopyText&amp;utm_medium=referral&amp;utm_source=pexels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pexels.com/photo/close-up-of-woman-using-digital-tablet-3727456/?utm_content=attributionCopyText&amp;utm_medium=referral&amp;utm_source=pexels" TargetMode="Externa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@shvetsa?utm_content=attributionCopyText&amp;utm_medium=referral&amp;utm_source=pexels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pexels.com/photo/close-up-of-woman-using-digital-tablet-3727456/?utm_content=attributionCopyText&amp;utm_medium=referral&amp;utm_source=pexels" TargetMode="Externa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@shvetsa?utm_content=attributionCopyText&amp;utm_medium=referral&amp;utm_source=pexels" TargetMode="External"/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pexels.com/photo/close-up-of-woman-using-digital-tablet-3727456/?utm_content=attributionCopyText&amp;utm_medium=referral&amp;utm_source=pexels" TargetMode="Externa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officestock?utm_source=unsplash&amp;utm_medium=referral&amp;utm_content=creditCopyText" TargetMode="External"/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employee?utm_source=unsplash&amp;utm_medium=referral&amp;utm_content=creditCopyText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ajufaan?utm_source=unsplash&amp;utm_medium=referral&amp;utm_content=creditCopyText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vacation?utm_source=unsplash&amp;utm_medium=referral&amp;utm_content=creditCopyText" TargetMode="Externa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en-ID" sz="1200" b="0" i="0" u="none" strike="noStrike">
                <a:solidFill>
                  <a:schemeClr val="tx1"/>
                </a:solidFill>
                <a:latin typeface="+mn-lt"/>
                <a:ea typeface="+mn-ea"/>
                <a:cs typeface="+mn-cs"/>
              </a:rPr>
              <a:t>Photo by </a:t>
            </a:r>
            <a:r>
              <a:rPr lang="en-ID" sz="1200" b="1" i="0" u="sng" strike="noStrike">
                <a:solidFill>
                  <a:schemeClr val="tx1"/>
                </a:solidFill>
                <a:latin typeface="+mn-lt"/>
                <a:ea typeface="+mn-ea"/>
                <a:cs typeface="+mn-cs"/>
                <a:hlinkClick r:id="rId3" tooltip="https://www.pexels.com/@fauxels?utm_content=attributionCopyText&amp;utm_medium=referral&amp;utm_source=pexels"/>
              </a:rPr>
              <a:t>fauxels</a:t>
            </a:r>
            <a:r>
              <a:rPr lang="en-ID" sz="1200" b="0" i="0" u="none" strike="noStrike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from </a:t>
            </a:r>
            <a:r>
              <a:rPr lang="en-ID" sz="1200" b="1" i="0" u="sng" strike="noStrike">
                <a:solidFill>
                  <a:schemeClr val="tx1"/>
                </a:solidFill>
                <a:latin typeface="+mn-lt"/>
                <a:ea typeface="+mn-ea"/>
                <a:cs typeface="+mn-cs"/>
                <a:hlinkClick r:id="rId4" tooltip="https://www.pexels.com/photo/group-of-people-sitting-indoors-3184360/?utm_content=attributionCopyText&amp;utm_medium=referral&amp;utm_source=pexels"/>
              </a:rPr>
              <a:t>Pexels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8ECE837E-594B-4F0F-92F5-F20D4296AC5C}" type="slidenum">
              <a:rPr lang="en-ID"/>
              <a:t>1</a:t>
            </a:fld>
            <a:endParaRPr lang="en-ID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en-ID" sz="1200" b="0" i="0" u="none" strike="noStrike">
                <a:solidFill>
                  <a:schemeClr val="tx1"/>
                </a:solidFill>
                <a:latin typeface="+mn-lt"/>
                <a:ea typeface="+mn-ea"/>
                <a:cs typeface="+mn-cs"/>
              </a:rPr>
              <a:t>Photo by </a:t>
            </a:r>
            <a:r>
              <a:rPr lang="en-ID" sz="1200" b="1" i="0" u="sng" strike="noStrike">
                <a:solidFill>
                  <a:schemeClr val="tx1"/>
                </a:solidFill>
                <a:latin typeface="+mn-lt"/>
                <a:ea typeface="+mn-ea"/>
                <a:cs typeface="+mn-cs"/>
                <a:hlinkClick r:id="rId3" tooltip="https://www.pexels.com/@shvetsa?utm_content=attributionCopyText&amp;utm_medium=referral&amp;utm_source=pexels"/>
              </a:rPr>
              <a:t>Anna Shvets</a:t>
            </a:r>
            <a:r>
              <a:rPr lang="en-ID" sz="1200" b="0" i="0" u="none" strike="noStrike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from </a:t>
            </a:r>
            <a:r>
              <a:rPr lang="en-ID" sz="1200" b="1" i="0" u="sng" strike="noStrike">
                <a:solidFill>
                  <a:schemeClr val="tx1"/>
                </a:solidFill>
                <a:latin typeface="+mn-lt"/>
                <a:ea typeface="+mn-ea"/>
                <a:cs typeface="+mn-cs"/>
                <a:hlinkClick r:id="rId4" tooltip="https://www.pexels.com/photo/close-up-of-woman-using-digital-tablet-3727456/?utm_content=attributionCopyText&amp;utm_medium=referral&amp;utm_source=pexels"/>
              </a:rPr>
              <a:t>Pexels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8ECE837E-594B-4F0F-92F5-F20D4296AC5C}" type="slidenum">
              <a:rPr lang="en-ID"/>
              <a:t>10</a:t>
            </a:fld>
            <a:endParaRPr lang="en-ID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D6E93E9E-CC83-3B28-D533-6FAED7164A06}" type="slidenum">
              <a:rPr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D6E93E9E-CC83-3B28-D533-6FAED7164A06}" type="slidenum">
              <a:rPr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E383D53F-CFBB-2146-2671-4C9D162357D6}" type="slidenum">
              <a:rPr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D6E93E9E-CC83-3B28-D533-6FAED7164A06}" type="slidenum">
              <a:rPr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D6E93E9E-CC83-3B28-D533-6FAED7164A06}" type="slidenum">
              <a:rPr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763320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D6E93E9E-CC83-3B28-D533-6FAED7164A06}" type="slidenum">
              <a:rPr/>
              <a:t>17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D6E93E9E-CC83-3B28-D533-6FAED7164A06}" type="slidenum">
              <a:rPr/>
              <a:t>18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D6E93E9E-CC83-3B28-D533-6FAED7164A06}" type="slidenum">
              <a:rPr/>
              <a:t>19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D6E93E9E-CC83-3B28-D533-6FAED7164A06}" type="slidenum">
              <a:rPr/>
              <a:t>20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en-ID" sz="1200" b="0" i="0" u="none" strike="noStrike">
                <a:solidFill>
                  <a:schemeClr val="tx1"/>
                </a:solidFill>
                <a:latin typeface="+mn-lt"/>
                <a:ea typeface="+mn-ea"/>
                <a:cs typeface="+mn-cs"/>
              </a:rPr>
              <a:t>Photo by </a:t>
            </a:r>
            <a:r>
              <a:rPr lang="en-ID" sz="1200" b="1" i="0" u="sng" strike="noStrike">
                <a:solidFill>
                  <a:schemeClr val="tx1"/>
                </a:solidFill>
                <a:latin typeface="+mn-lt"/>
                <a:ea typeface="+mn-ea"/>
                <a:cs typeface="+mn-cs"/>
                <a:hlinkClick r:id="rId3" tooltip="https://www.pexels.com/@shvetsa?utm_content=attributionCopyText&amp;utm_medium=referral&amp;utm_source=pexels"/>
              </a:rPr>
              <a:t>Anna Shvets</a:t>
            </a:r>
            <a:r>
              <a:rPr lang="en-ID" sz="1200" b="0" i="0" u="none" strike="noStrike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from </a:t>
            </a:r>
            <a:r>
              <a:rPr lang="en-ID" sz="1200" b="1" i="0" u="sng" strike="noStrike">
                <a:solidFill>
                  <a:schemeClr val="tx1"/>
                </a:solidFill>
                <a:latin typeface="+mn-lt"/>
                <a:ea typeface="+mn-ea"/>
                <a:cs typeface="+mn-cs"/>
                <a:hlinkClick r:id="rId4" tooltip="https://www.pexels.com/photo/close-up-of-woman-using-digital-tablet-3727456/?utm_content=attributionCopyText&amp;utm_medium=referral&amp;utm_source=pexels"/>
              </a:rPr>
              <a:t>Pexels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8ECE837E-594B-4F0F-92F5-F20D4296AC5C}" type="slidenum">
              <a:rPr lang="en-ID"/>
              <a:t>2</a:t>
            </a:fld>
            <a:endParaRPr lang="en-ID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D6E93E9E-CC83-3B28-D533-6FAED7164A06}" type="slidenum">
              <a:rPr/>
              <a:t>21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28245357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14229876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94285373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78726AD9-4AB7-947F-C1B2-E08F31FD56EE}" type="slidenum">
              <a:rPr/>
              <a:t>27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35867077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2140460341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819875871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95A787C3-0110-12A0-3835-E91246FD24AA}" type="slidenum">
              <a:rPr/>
              <a:t>28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67884081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1316563631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548139279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E3CF2846-157C-2A5C-742C-71AB2D478887}" type="slidenum">
              <a:rPr/>
              <a:t>29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9538234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839905908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028433005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BEA78C9F-44B4-002E-8BC2-B702173FBC9D}" type="slidenum">
              <a:rPr/>
              <a:t>30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en-ID" sz="1200" b="0" i="0" u="none" strike="noStrike">
                <a:solidFill>
                  <a:schemeClr val="tx1"/>
                </a:solidFill>
                <a:latin typeface="+mn-lt"/>
                <a:ea typeface="+mn-ea"/>
                <a:cs typeface="+mn-cs"/>
              </a:rPr>
              <a:t>Photo by </a:t>
            </a:r>
            <a:r>
              <a:rPr lang="en-ID" sz="1200" b="1" i="0" u="sng" strike="noStrike">
                <a:solidFill>
                  <a:schemeClr val="tx1"/>
                </a:solidFill>
                <a:latin typeface="+mn-lt"/>
                <a:ea typeface="+mn-ea"/>
                <a:cs typeface="+mn-cs"/>
                <a:hlinkClick r:id="rId3" tooltip="https://www.pexels.com/@shvetsa?utm_content=attributionCopyText&amp;utm_medium=referral&amp;utm_source=pexels"/>
              </a:rPr>
              <a:t>Anna Shvets</a:t>
            </a:r>
            <a:r>
              <a:rPr lang="en-ID" sz="1200" b="0" i="0" u="none" strike="noStrike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from </a:t>
            </a:r>
            <a:r>
              <a:rPr lang="en-ID" sz="1200" b="1" i="0" u="sng" strike="noStrike">
                <a:solidFill>
                  <a:schemeClr val="tx1"/>
                </a:solidFill>
                <a:latin typeface="+mn-lt"/>
                <a:ea typeface="+mn-ea"/>
                <a:cs typeface="+mn-cs"/>
                <a:hlinkClick r:id="rId4" tooltip="https://www.pexels.com/photo/close-up-of-woman-using-digital-tablet-3727456/?utm_content=attributionCopyText&amp;utm_medium=referral&amp;utm_source=pexels"/>
              </a:rPr>
              <a:t>Pexels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8ECE837E-594B-4F0F-92F5-F20D4296AC5C}" type="slidenum">
              <a:rPr lang="en-ID"/>
              <a:t>31</a:t>
            </a:fld>
            <a:endParaRPr lang="en-ID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48337993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2040255514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651722971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503A53D1-8626-D6AA-8491-A779A7CD8BAB}" type="slidenum">
              <a:rPr/>
              <a:t>32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4874859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1949098605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785571653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93FD2512-9DE8-C2CF-BAE9-26DCB5FEBC9D}" type="slidenum">
              <a:rPr/>
              <a:t>33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0997498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15691266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635247152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BED3FBCB-18BE-5F67-9538-26E31B6B7E6F}" type="slidenum">
              <a:rPr/>
              <a:t>34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4699816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12626172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22901007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14430BA-9018-EA73-0431-0ED75F270CB8}" type="slidenum">
              <a:rPr/>
              <a:t>35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en-ID" sz="1200" b="0" i="0" u="none" strike="noStrike">
                <a:solidFill>
                  <a:schemeClr val="tx1"/>
                </a:solidFill>
                <a:latin typeface="+mn-lt"/>
                <a:ea typeface="+mn-ea"/>
                <a:cs typeface="+mn-cs"/>
              </a:rPr>
              <a:t>Photo by </a:t>
            </a:r>
            <a:r>
              <a:rPr lang="en-ID" sz="1200" b="1" i="0" u="sng" strike="noStrike">
                <a:solidFill>
                  <a:schemeClr val="tx1"/>
                </a:solidFill>
                <a:latin typeface="+mn-lt"/>
                <a:ea typeface="+mn-ea"/>
                <a:cs typeface="+mn-cs"/>
                <a:hlinkClick r:id="rId3" tooltip="https://www.pexels.com/@shvetsa?utm_content=attributionCopyText&amp;utm_medium=referral&amp;utm_source=pexels"/>
              </a:rPr>
              <a:t>Anna Shvets</a:t>
            </a:r>
            <a:r>
              <a:rPr lang="en-ID" sz="1200" b="0" i="0" u="none" strike="noStrike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from </a:t>
            </a:r>
            <a:r>
              <a:rPr lang="en-ID" sz="1200" b="1" i="0" u="sng" strike="noStrike">
                <a:solidFill>
                  <a:schemeClr val="tx1"/>
                </a:solidFill>
                <a:latin typeface="+mn-lt"/>
                <a:ea typeface="+mn-ea"/>
                <a:cs typeface="+mn-cs"/>
                <a:hlinkClick r:id="rId4" tooltip="https://www.pexels.com/photo/close-up-of-woman-using-digital-tablet-3727456/?utm_content=attributionCopyText&amp;utm_medium=referral&amp;utm_source=pexels"/>
              </a:rPr>
              <a:t>Pexels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8ECE837E-594B-4F0F-92F5-F20D4296AC5C}" type="slidenum">
              <a:rPr lang="en-ID"/>
              <a:t>3</a:t>
            </a:fld>
            <a:endParaRPr lang="en-ID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50291794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1279576512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869794271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BCFACD21-B169-9BE4-DE7C-5A139FDF0021}" type="slidenum">
              <a:rPr/>
              <a:t>36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95322910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954266077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234331565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3A0B9C8-45F3-1401-C0C6-E062F6AD28F0}" type="slidenum">
              <a:rPr/>
              <a:t>37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en-ID" sz="1200" b="0" i="0" u="none" strike="noStrike">
                <a:solidFill>
                  <a:schemeClr val="tx1"/>
                </a:solidFill>
                <a:latin typeface="+mn-lt"/>
                <a:ea typeface="+mn-ea"/>
                <a:cs typeface="+mn-cs"/>
              </a:rPr>
              <a:t>Photo by </a:t>
            </a:r>
            <a:r>
              <a:rPr lang="en-ID" sz="1200" b="1" i="0" u="sng" strike="noStrike">
                <a:solidFill>
                  <a:schemeClr val="tx1"/>
                </a:solidFill>
                <a:latin typeface="+mn-lt"/>
                <a:ea typeface="+mn-ea"/>
                <a:cs typeface="+mn-cs"/>
                <a:hlinkClick r:id="rId3" tooltip="https://www.pexels.com/@shvetsa?utm_content=attributionCopyText&amp;utm_medium=referral&amp;utm_source=pexels"/>
              </a:rPr>
              <a:t>Anna Shvets</a:t>
            </a:r>
            <a:r>
              <a:rPr lang="en-ID" sz="1200" b="0" i="0" u="none" strike="noStrike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from </a:t>
            </a:r>
            <a:r>
              <a:rPr lang="en-ID" sz="1200" b="1" i="0" u="sng" strike="noStrike">
                <a:solidFill>
                  <a:schemeClr val="tx1"/>
                </a:solidFill>
                <a:latin typeface="+mn-lt"/>
                <a:ea typeface="+mn-ea"/>
                <a:cs typeface="+mn-cs"/>
                <a:hlinkClick r:id="rId4" tooltip="https://www.pexels.com/photo/close-up-of-woman-using-digital-tablet-3727456/?utm_content=attributionCopyText&amp;utm_medium=referral&amp;utm_source=pexels"/>
              </a:rPr>
              <a:t>Pexels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8ECE837E-594B-4F0F-92F5-F20D4296AC5C}" type="slidenum">
              <a:rPr lang="en-ID"/>
              <a:t>38</a:t>
            </a:fld>
            <a:endParaRPr lang="en-ID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333DDB9-F859-89E7-3C07-3DC4FA19E57B}" type="slidenum">
              <a:rPr/>
              <a:t>39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61143730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562549490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57226301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95AD1F22-1C32-9CD9-E770-CB4F5BBD4D9D}" type="slidenum">
              <a:rPr/>
              <a:t>40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263025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22055894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448019780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787AE51-F25E-438E-F9AE-F744C9EDD563}" type="slidenum">
              <a:rPr/>
              <a:t>41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263025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22055894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448019780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787AE51-F25E-438E-F9AE-F744C9EDD563}" type="slidenum">
              <a:rPr/>
              <a:t>42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1006071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263025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22055894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448019780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787AE51-F25E-438E-F9AE-F744C9EDD563}" type="slidenum">
              <a:rPr/>
              <a:t>43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2394780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263025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22055894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448019780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787AE51-F25E-438E-F9AE-F744C9EDD563}" type="slidenum">
              <a:rPr/>
              <a:t>44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2842722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en-ID" sz="1200" b="0" i="0" u="none" strike="noStrike">
                <a:solidFill>
                  <a:schemeClr val="tx1"/>
                </a:solidFill>
                <a:latin typeface="+mn-lt"/>
                <a:ea typeface="+mn-ea"/>
                <a:cs typeface="+mn-cs"/>
              </a:rPr>
              <a:t>Photo by </a:t>
            </a:r>
            <a:r>
              <a:rPr lang="en-ID" sz="1200" b="0" i="0" u="sng" strike="noStrike">
                <a:solidFill>
                  <a:schemeClr val="tx1"/>
                </a:solidFill>
                <a:latin typeface="+mn-lt"/>
                <a:ea typeface="+mn-ea"/>
                <a:cs typeface="+mn-cs"/>
                <a:hlinkClick r:id="rId3" tooltip="https://unsplash.com/@officestock?utm_source=unsplash&amp;utm_medium=referral&amp;utm_content=creditCopyText"/>
              </a:rPr>
              <a:t>Sebastian Herrmann</a:t>
            </a:r>
            <a:r>
              <a:rPr lang="en-ID" sz="1200" b="0" i="0" u="none" strike="noStrike">
                <a:solidFill>
                  <a:schemeClr val="tx1"/>
                </a:solidFill>
                <a:latin typeface="+mn-lt"/>
                <a:ea typeface="+mn-ea"/>
                <a:cs typeface="+mn-cs"/>
              </a:rPr>
              <a:t>on </a:t>
            </a:r>
            <a:r>
              <a:rPr lang="en-ID" sz="1200" b="0" i="0" u="sng" strike="noStrike">
                <a:solidFill>
                  <a:schemeClr val="tx1"/>
                </a:solidFill>
                <a:latin typeface="+mn-lt"/>
                <a:ea typeface="+mn-ea"/>
                <a:cs typeface="+mn-cs"/>
                <a:hlinkClick r:id="rId4" tooltip="https://unsplash.com/s/photos/employee?utm_source=unsplash&amp;utm_medium=referral&amp;utm_content=creditCopyText"/>
              </a:rPr>
              <a:t>Unsplash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8ECE837E-594B-4F0F-92F5-F20D4296AC5C}" type="slidenum">
              <a:rPr lang="en-ID"/>
              <a:t>45</a:t>
            </a:fld>
            <a:endParaRPr lang="en-ID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407483DC-EAC8-33B5-6553-BCD4BC97CABF}" type="slidenum">
              <a:rPr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9F6ACFAC-934B-A263-5F88-073FA7C1D7B0}" type="slidenum">
              <a:rPr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en-ID" sz="1200" b="0" i="0" u="none" strike="noStrike">
                <a:solidFill>
                  <a:schemeClr val="tx1"/>
                </a:solidFill>
                <a:latin typeface="+mn-lt"/>
                <a:ea typeface="+mn-ea"/>
                <a:cs typeface="+mn-cs"/>
              </a:rPr>
              <a:t>Photo by </a:t>
            </a:r>
            <a:r>
              <a:rPr lang="en-ID" sz="1200" b="0" i="0" u="sng" strike="noStrike">
                <a:solidFill>
                  <a:schemeClr val="tx1"/>
                </a:solidFill>
                <a:latin typeface="+mn-lt"/>
                <a:ea typeface="+mn-ea"/>
                <a:cs typeface="+mn-cs"/>
                <a:hlinkClick r:id="rId3" tooltip="https://unsplash.com/@ajufaan?utm_source=unsplash&amp;utm_medium=referral&amp;utm_content=creditCopyText"/>
              </a:rPr>
              <a:t>Mohamed Ajufaan</a:t>
            </a:r>
            <a:r>
              <a:rPr lang="en-ID" sz="1200" b="0" i="0" u="none" strike="noStrike">
                <a:solidFill>
                  <a:schemeClr val="tx1"/>
                </a:solidFill>
                <a:latin typeface="+mn-lt"/>
                <a:ea typeface="+mn-ea"/>
                <a:cs typeface="+mn-cs"/>
              </a:rPr>
              <a:t>on </a:t>
            </a:r>
            <a:r>
              <a:rPr lang="en-ID" sz="1200" b="0" i="0" u="sng" strike="noStrike">
                <a:solidFill>
                  <a:schemeClr val="tx1"/>
                </a:solidFill>
                <a:latin typeface="+mn-lt"/>
                <a:ea typeface="+mn-ea"/>
                <a:cs typeface="+mn-cs"/>
                <a:hlinkClick r:id="rId4" tooltip="https://unsplash.com/s/photos/vacation?utm_source=unsplash&amp;utm_medium=referral&amp;utm_content=creditCopyText"/>
              </a:rPr>
              <a:t>Unsplash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8ECE837E-594B-4F0F-92F5-F20D4296AC5C}" type="slidenum">
              <a:rPr lang="en-ID"/>
              <a:t>6</a:t>
            </a:fld>
            <a:endParaRPr lang="en-ID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E1A9406-42FC-620F-202D-7DAF66610007}" type="slidenum">
              <a:rPr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83440671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1285598486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094563157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E2340619-0C71-5967-A2B0-CCC4359F9447}" type="slidenum">
              <a:rPr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83440671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1285598486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094563157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E2340619-0C71-5967-A2B0-CCC4359F9447}" type="slidenum">
              <a:rPr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Title Slid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auto"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auto"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en-US"/>
              <a:t>Click to edit Master subtitle style</a:t>
            </a:r>
            <a:endParaRPr lang="en-ID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picTx" preserve="1" userDrawn="1">
  <p:cSld name="Picture with Capti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 bwMode="auto"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endParaRPr lang="en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9" name="Round Same Side Corner Rectangle 8"/>
          <p:cNvSpPr/>
          <p:nvPr userDrawn="1"/>
        </p:nvSpPr>
        <p:spPr bwMode="auto">
          <a:xfrm>
            <a:off x="11264900" y="6393656"/>
            <a:ext cx="393700" cy="464343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defRPr/>
            </a:pPr>
            <a:endParaRPr lang="en-ID" sz="2400" b="1"/>
          </a:p>
        </p:txBody>
      </p:sp>
      <p:sp>
        <p:nvSpPr>
          <p:cNvPr id="10" name="TextBox 9"/>
          <p:cNvSpPr txBox="1"/>
          <p:nvPr userDrawn="1"/>
        </p:nvSpPr>
        <p:spPr bwMode="auto">
          <a:xfrm>
            <a:off x="11295856" y="6571376"/>
            <a:ext cx="331788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defRPr/>
            </a:pPr>
            <a:fld id="{40876BFF-1584-4FA6-A406-00684317F9C8}" type="slidenum">
              <a:rPr lang="en-US" sz="1000" b="1">
                <a:solidFill>
                  <a:schemeClr val="bg1"/>
                </a:solidFill>
                <a:latin typeface="Segoe UI"/>
                <a:cs typeface="Segoe UI"/>
              </a:rPr>
              <a:t>‹#›</a:t>
            </a:fld>
            <a:endParaRPr lang="en-US" sz="1000" b="1">
              <a:solidFill>
                <a:schemeClr val="bg1"/>
              </a:solidFill>
              <a:latin typeface="Segoe UI"/>
              <a:cs typeface="Segoe UI"/>
            </a:endParaRPr>
          </a:p>
        </p:txBody>
      </p:sp>
      <p:sp>
        <p:nvSpPr>
          <p:cNvPr id="14" name="TextBox 13"/>
          <p:cNvSpPr txBox="1"/>
          <p:nvPr userDrawn="1"/>
        </p:nvSpPr>
        <p:spPr bwMode="auto">
          <a:xfrm>
            <a:off x="9824682" y="6586765"/>
            <a:ext cx="1241788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>
              <a:defRPr/>
            </a:pPr>
            <a:r>
              <a:rPr lang="en-US" sz="800" b="0">
                <a:solidFill>
                  <a:schemeClr val="bg1">
                    <a:lumMod val="65000"/>
                  </a:schemeClr>
                </a:solidFill>
                <a:latin typeface="Segoe UI Light"/>
                <a:cs typeface="Segoe UI Light"/>
              </a:rPr>
              <a:t>Employee Benefits</a:t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x" preserve="1" userDrawn="1">
  <p:cSld name="Title and Vertical 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 bwMode="auto">
          <a:xfrm>
            <a:off x="533400" y="1825624"/>
            <a:ext cx="11125200" cy="4422775"/>
          </a:xfrm>
        </p:spPr>
        <p:txBody>
          <a:bodyPr vert="eaVert"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ID"/>
          </a:p>
        </p:txBody>
      </p:sp>
      <p:sp>
        <p:nvSpPr>
          <p:cNvPr id="8" name="Round Same Side Corner Rectangle 7"/>
          <p:cNvSpPr/>
          <p:nvPr userDrawn="1"/>
        </p:nvSpPr>
        <p:spPr bwMode="auto">
          <a:xfrm>
            <a:off x="11264900" y="6393656"/>
            <a:ext cx="393700" cy="464343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defRPr/>
            </a:pPr>
            <a:endParaRPr lang="en-ID" sz="2400" b="1"/>
          </a:p>
        </p:txBody>
      </p:sp>
      <p:sp>
        <p:nvSpPr>
          <p:cNvPr id="9" name="TextBox 8"/>
          <p:cNvSpPr txBox="1"/>
          <p:nvPr userDrawn="1"/>
        </p:nvSpPr>
        <p:spPr bwMode="auto">
          <a:xfrm>
            <a:off x="11295856" y="6571376"/>
            <a:ext cx="331788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defRPr/>
            </a:pPr>
            <a:fld id="{40876BFF-1584-4FA6-A406-00684317F9C8}" type="slidenum">
              <a:rPr lang="en-US" sz="1000" b="1">
                <a:solidFill>
                  <a:schemeClr val="bg1"/>
                </a:solidFill>
                <a:latin typeface="Segoe UI"/>
                <a:cs typeface="Segoe UI"/>
              </a:rPr>
              <a:t>‹#›</a:t>
            </a:fld>
            <a:endParaRPr lang="en-US" sz="1000" b="1">
              <a:solidFill>
                <a:schemeClr val="bg1"/>
              </a:solidFill>
              <a:latin typeface="Segoe UI"/>
              <a:cs typeface="Segoe UI"/>
            </a:endParaRPr>
          </a:p>
        </p:txBody>
      </p:sp>
      <p:sp>
        <p:nvSpPr>
          <p:cNvPr id="13" name="TextBox 12"/>
          <p:cNvSpPr txBox="1"/>
          <p:nvPr userDrawn="1"/>
        </p:nvSpPr>
        <p:spPr bwMode="auto">
          <a:xfrm>
            <a:off x="9824682" y="6586765"/>
            <a:ext cx="1241788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>
              <a:defRPr/>
            </a:pPr>
            <a:r>
              <a:rPr lang="en-US" sz="800" b="0">
                <a:solidFill>
                  <a:schemeClr val="bg1">
                    <a:lumMod val="65000"/>
                  </a:schemeClr>
                </a:solidFill>
                <a:latin typeface="Segoe UI Light"/>
                <a:cs typeface="Segoe UI Light"/>
              </a:rPr>
              <a:t>Employee Benefits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itleAndTx" preserve="1" userDrawn="1">
  <p:cSld name="Vertical Title and 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 bwMode="auto">
          <a:xfrm>
            <a:off x="8724900" y="365124"/>
            <a:ext cx="2933699" cy="5883275"/>
          </a:xfrm>
        </p:spPr>
        <p:txBody>
          <a:bodyPr vert="eaVert"/>
          <a:lstStyle/>
          <a:p>
            <a:pPr>
              <a:defRPr/>
            </a:pPr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 bwMode="auto">
          <a:xfrm>
            <a:off x="533400" y="365124"/>
            <a:ext cx="8039100" cy="5883275"/>
          </a:xfrm>
        </p:spPr>
        <p:txBody>
          <a:bodyPr vert="eaVert"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ID"/>
          </a:p>
        </p:txBody>
      </p:sp>
      <p:sp>
        <p:nvSpPr>
          <p:cNvPr id="10" name="Round Same Side Corner Rectangle 9"/>
          <p:cNvSpPr/>
          <p:nvPr userDrawn="1"/>
        </p:nvSpPr>
        <p:spPr bwMode="auto">
          <a:xfrm>
            <a:off x="11264900" y="6451600"/>
            <a:ext cx="393700" cy="406399"/>
          </a:xfrm>
          <a:prstGeom prst="round2SameRect">
            <a:avLst>
              <a:gd name="adj1" fmla="val 0"/>
              <a:gd name="adj2" fmla="val 0"/>
            </a:avLst>
          </a:prstGeom>
          <a:gradFill>
            <a:gsLst>
              <a:gs pos="0">
                <a:schemeClr val="tx1">
                  <a:lumMod val="75000"/>
                  <a:lumOff val="25000"/>
                  <a:alpha val="5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>
              <a:defRPr/>
            </a:pPr>
            <a:endParaRPr lang="en-ID"/>
          </a:p>
        </p:txBody>
      </p:sp>
      <p:sp>
        <p:nvSpPr>
          <p:cNvPr id="11" name="TextBox 10"/>
          <p:cNvSpPr txBox="1"/>
          <p:nvPr userDrawn="1"/>
        </p:nvSpPr>
        <p:spPr bwMode="auto">
          <a:xfrm>
            <a:off x="11295856" y="6571376"/>
            <a:ext cx="331788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defRPr/>
            </a:pPr>
            <a:fld id="{40876BFF-1584-4FA6-A406-00684317F9C8}" type="slidenum">
              <a:rPr lang="en-US" sz="1000" b="1">
                <a:solidFill>
                  <a:schemeClr val="bg1"/>
                </a:solidFill>
                <a:latin typeface="Segoe UI"/>
                <a:cs typeface="Segoe UI"/>
              </a:rPr>
              <a:t>‹#›</a:t>
            </a:fld>
            <a:endParaRPr lang="en-US" sz="1000" b="1">
              <a:solidFill>
                <a:schemeClr val="bg1"/>
              </a:solidFill>
              <a:latin typeface="Segoe UI"/>
              <a:cs typeface="Segoe UI"/>
            </a:endParaRPr>
          </a:p>
        </p:txBody>
      </p:sp>
      <p:sp>
        <p:nvSpPr>
          <p:cNvPr id="12" name="TextBox 11"/>
          <p:cNvSpPr txBox="1"/>
          <p:nvPr userDrawn="1"/>
        </p:nvSpPr>
        <p:spPr bwMode="auto">
          <a:xfrm>
            <a:off x="9824682" y="6586765"/>
            <a:ext cx="1241788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>
              <a:defRPr/>
            </a:pPr>
            <a:r>
              <a:rPr lang="en-US" sz="800" b="0">
                <a:solidFill>
                  <a:schemeClr val="bg1">
                    <a:lumMod val="65000"/>
                  </a:schemeClr>
                </a:solidFill>
                <a:latin typeface="Segoe UI Light"/>
                <a:cs typeface="Segoe UI Light"/>
              </a:rPr>
              <a:t>E-Commerce Marketing Plan</a:t>
            </a:r>
            <a:endParaRPr/>
          </a:p>
        </p:txBody>
      </p:sp>
      <p:cxnSp>
        <p:nvCxnSpPr>
          <p:cNvPr id="15" name="Straight Connector 14"/>
          <p:cNvCxnSpPr>
            <a:cxnSpLocks/>
          </p:cNvCxnSpPr>
          <p:nvPr userDrawn="1"/>
        </p:nvCxnSpPr>
        <p:spPr bwMode="auto">
          <a:xfrm flipH="1">
            <a:off x="2" y="6648320"/>
            <a:ext cx="962625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preserve="1" userDrawn="1">
  <p:cSld name="Title and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auto">
          <a:xfrm>
            <a:off x="533400" y="1825624"/>
            <a:ext cx="11125200" cy="4422775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ID"/>
          </a:p>
        </p:txBody>
      </p:sp>
      <p:sp>
        <p:nvSpPr>
          <p:cNvPr id="12" name="Round Same Side Corner Rectangle 11"/>
          <p:cNvSpPr/>
          <p:nvPr userDrawn="1"/>
        </p:nvSpPr>
        <p:spPr bwMode="auto">
          <a:xfrm>
            <a:off x="11264900" y="6393656"/>
            <a:ext cx="393700" cy="464343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defRPr/>
            </a:pPr>
            <a:endParaRPr lang="en-ID" sz="2400" b="1"/>
          </a:p>
        </p:txBody>
      </p:sp>
      <p:sp>
        <p:nvSpPr>
          <p:cNvPr id="13" name="TextBox 12"/>
          <p:cNvSpPr txBox="1"/>
          <p:nvPr userDrawn="1"/>
        </p:nvSpPr>
        <p:spPr bwMode="auto">
          <a:xfrm>
            <a:off x="11295856" y="6571376"/>
            <a:ext cx="331788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defRPr/>
            </a:pPr>
            <a:fld id="{40876BFF-1584-4FA6-A406-00684317F9C8}" type="slidenum">
              <a:rPr lang="en-US" sz="1000" b="1">
                <a:solidFill>
                  <a:schemeClr val="bg1"/>
                </a:solidFill>
                <a:latin typeface="Segoe UI"/>
                <a:cs typeface="Segoe UI"/>
              </a:rPr>
              <a:t>‹#›</a:t>
            </a:fld>
            <a:endParaRPr lang="en-US" sz="1000" b="1">
              <a:solidFill>
                <a:schemeClr val="bg1"/>
              </a:solidFill>
              <a:latin typeface="Segoe UI"/>
              <a:cs typeface="Segoe UI"/>
            </a:endParaRPr>
          </a:p>
        </p:txBody>
      </p:sp>
      <p:sp>
        <p:nvSpPr>
          <p:cNvPr id="14" name="TextBox 13"/>
          <p:cNvSpPr txBox="1"/>
          <p:nvPr userDrawn="1"/>
        </p:nvSpPr>
        <p:spPr bwMode="auto">
          <a:xfrm>
            <a:off x="9824682" y="6586765"/>
            <a:ext cx="1241788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>
              <a:defRPr/>
            </a:pPr>
            <a:r>
              <a:rPr lang="en-US" sz="800" b="0">
                <a:solidFill>
                  <a:schemeClr val="bg1">
                    <a:lumMod val="65000"/>
                  </a:schemeClr>
                </a:solidFill>
                <a:latin typeface="Segoe UI Light"/>
                <a:cs typeface="Segoe UI Light"/>
              </a:rPr>
              <a:t>Employee Benefits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secHead" preserve="1" userDrawn="1">
  <p:cSld name="Section Heade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Obj" preserve="1" userDrawn="1">
  <p:cSld name="Two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 bwMode="auto">
          <a:xfrm>
            <a:off x="533400" y="1825624"/>
            <a:ext cx="5486400" cy="4422775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ID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auto">
          <a:xfrm>
            <a:off x="6172200" y="1825624"/>
            <a:ext cx="5486400" cy="4422775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ID"/>
          </a:p>
        </p:txBody>
      </p:sp>
      <p:sp>
        <p:nvSpPr>
          <p:cNvPr id="9" name="Round Same Side Corner Rectangle 8"/>
          <p:cNvSpPr/>
          <p:nvPr userDrawn="1"/>
        </p:nvSpPr>
        <p:spPr bwMode="auto">
          <a:xfrm>
            <a:off x="11264900" y="6393656"/>
            <a:ext cx="393700" cy="464343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defRPr/>
            </a:pPr>
            <a:endParaRPr lang="en-ID" sz="2400" b="1"/>
          </a:p>
        </p:txBody>
      </p:sp>
      <p:sp>
        <p:nvSpPr>
          <p:cNvPr id="10" name="TextBox 9"/>
          <p:cNvSpPr txBox="1"/>
          <p:nvPr userDrawn="1"/>
        </p:nvSpPr>
        <p:spPr bwMode="auto">
          <a:xfrm>
            <a:off x="11295856" y="6571376"/>
            <a:ext cx="331788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defRPr/>
            </a:pPr>
            <a:fld id="{40876BFF-1584-4FA6-A406-00684317F9C8}" type="slidenum">
              <a:rPr lang="en-US" sz="1000" b="1">
                <a:solidFill>
                  <a:schemeClr val="bg1"/>
                </a:solidFill>
                <a:latin typeface="Segoe UI"/>
                <a:cs typeface="Segoe UI"/>
              </a:rPr>
              <a:t>‹#›</a:t>
            </a:fld>
            <a:endParaRPr lang="en-US" sz="1000" b="1">
              <a:solidFill>
                <a:schemeClr val="bg1"/>
              </a:solidFill>
              <a:latin typeface="Segoe UI"/>
              <a:cs typeface="Segoe UI"/>
            </a:endParaRPr>
          </a:p>
        </p:txBody>
      </p:sp>
      <p:sp>
        <p:nvSpPr>
          <p:cNvPr id="14" name="TextBox 13"/>
          <p:cNvSpPr txBox="1"/>
          <p:nvPr userDrawn="1"/>
        </p:nvSpPr>
        <p:spPr bwMode="auto">
          <a:xfrm>
            <a:off x="9824682" y="6586765"/>
            <a:ext cx="1241788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>
              <a:defRPr/>
            </a:pPr>
            <a:r>
              <a:rPr lang="en-US" sz="800" b="0">
                <a:solidFill>
                  <a:schemeClr val="bg1">
                    <a:lumMod val="65000"/>
                  </a:schemeClr>
                </a:solidFill>
                <a:latin typeface="Segoe UI Light"/>
                <a:cs typeface="Segoe UI Light"/>
              </a:rPr>
              <a:t>Employee Benefits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TxTwoObj" preserve="1" userDrawn="1">
  <p:cSld name="Comparis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533400" y="365125"/>
            <a:ext cx="11128376" cy="1325563"/>
          </a:xfrm>
        </p:spPr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533400" y="1681163"/>
            <a:ext cx="5464175" cy="83704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auto">
          <a:xfrm>
            <a:off x="533400" y="2505074"/>
            <a:ext cx="5464175" cy="3743325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ID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 bwMode="auto">
          <a:xfrm>
            <a:off x="6172200" y="1681163"/>
            <a:ext cx="54864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 bwMode="auto">
          <a:xfrm>
            <a:off x="6172200" y="2505074"/>
            <a:ext cx="5486400" cy="3743325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ID"/>
          </a:p>
        </p:txBody>
      </p:sp>
      <p:sp>
        <p:nvSpPr>
          <p:cNvPr id="11" name="Round Same Side Corner Rectangle 10"/>
          <p:cNvSpPr/>
          <p:nvPr userDrawn="1"/>
        </p:nvSpPr>
        <p:spPr bwMode="auto">
          <a:xfrm>
            <a:off x="11264900" y="6393656"/>
            <a:ext cx="393700" cy="464343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defRPr/>
            </a:pPr>
            <a:endParaRPr lang="en-ID" sz="2400" b="1"/>
          </a:p>
        </p:txBody>
      </p:sp>
      <p:sp>
        <p:nvSpPr>
          <p:cNvPr id="12" name="TextBox 11"/>
          <p:cNvSpPr txBox="1"/>
          <p:nvPr userDrawn="1"/>
        </p:nvSpPr>
        <p:spPr bwMode="auto">
          <a:xfrm>
            <a:off x="11295856" y="6571376"/>
            <a:ext cx="331788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defRPr/>
            </a:pPr>
            <a:fld id="{40876BFF-1584-4FA6-A406-00684317F9C8}" type="slidenum">
              <a:rPr lang="en-US" sz="1000" b="1">
                <a:solidFill>
                  <a:schemeClr val="bg1"/>
                </a:solidFill>
                <a:latin typeface="Segoe UI"/>
                <a:cs typeface="Segoe UI"/>
              </a:rPr>
              <a:t>‹#›</a:t>
            </a:fld>
            <a:endParaRPr lang="en-US" sz="1000" b="1">
              <a:solidFill>
                <a:schemeClr val="bg1"/>
              </a:solidFill>
              <a:latin typeface="Segoe UI"/>
              <a:cs typeface="Segoe UI"/>
            </a:endParaRPr>
          </a:p>
        </p:txBody>
      </p:sp>
      <p:sp>
        <p:nvSpPr>
          <p:cNvPr id="16" name="TextBox 15"/>
          <p:cNvSpPr txBox="1"/>
          <p:nvPr userDrawn="1"/>
        </p:nvSpPr>
        <p:spPr bwMode="auto">
          <a:xfrm>
            <a:off x="9824682" y="6586765"/>
            <a:ext cx="1241788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>
              <a:defRPr/>
            </a:pPr>
            <a:r>
              <a:rPr lang="en-US" sz="800" b="0">
                <a:solidFill>
                  <a:schemeClr val="bg1">
                    <a:lumMod val="65000"/>
                  </a:schemeClr>
                </a:solidFill>
                <a:latin typeface="Segoe UI Light"/>
                <a:cs typeface="Segoe UI Light"/>
              </a:rPr>
              <a:t>Employee Benefits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Only" preserve="1" userDrawn="1">
  <p:cSld name="Title Only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7" name="Round Same Side Corner Rectangle 6"/>
          <p:cNvSpPr/>
          <p:nvPr userDrawn="1"/>
        </p:nvSpPr>
        <p:spPr bwMode="auto">
          <a:xfrm>
            <a:off x="11264900" y="6393656"/>
            <a:ext cx="393700" cy="464343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defRPr/>
            </a:pPr>
            <a:endParaRPr lang="en-ID" sz="2400" b="1"/>
          </a:p>
        </p:txBody>
      </p:sp>
      <p:sp>
        <p:nvSpPr>
          <p:cNvPr id="8" name="TextBox 7"/>
          <p:cNvSpPr txBox="1"/>
          <p:nvPr userDrawn="1"/>
        </p:nvSpPr>
        <p:spPr bwMode="auto">
          <a:xfrm>
            <a:off x="11295856" y="6571376"/>
            <a:ext cx="331788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defRPr/>
            </a:pPr>
            <a:fld id="{40876BFF-1584-4FA6-A406-00684317F9C8}" type="slidenum">
              <a:rPr lang="en-US" sz="1000" b="1">
                <a:solidFill>
                  <a:schemeClr val="bg1"/>
                </a:solidFill>
                <a:latin typeface="Segoe UI"/>
                <a:cs typeface="Segoe UI"/>
              </a:rPr>
              <a:t>‹#›</a:t>
            </a:fld>
            <a:endParaRPr lang="en-US" sz="1000" b="1">
              <a:solidFill>
                <a:schemeClr val="bg1"/>
              </a:solidFill>
              <a:latin typeface="Segoe UI"/>
              <a:cs typeface="Segoe UI"/>
            </a:endParaRPr>
          </a:p>
        </p:txBody>
      </p:sp>
      <p:sp>
        <p:nvSpPr>
          <p:cNvPr id="9" name="TextBox 8"/>
          <p:cNvSpPr txBox="1"/>
          <p:nvPr userDrawn="1"/>
        </p:nvSpPr>
        <p:spPr bwMode="auto">
          <a:xfrm>
            <a:off x="9824682" y="6586765"/>
            <a:ext cx="1241788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>
              <a:defRPr/>
            </a:pPr>
            <a:r>
              <a:rPr lang="en-US" sz="800" b="0">
                <a:solidFill>
                  <a:schemeClr val="bg1">
                    <a:lumMod val="65000"/>
                  </a:schemeClr>
                </a:solidFill>
                <a:latin typeface="Segoe UI Light"/>
                <a:cs typeface="Segoe UI Light"/>
              </a:rPr>
              <a:t>Employee Benefits</a:t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blank" preserve="1" userDrawn="1">
  <p:cSld name="Blank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" name="Round Same Side Corner Rectangle 5"/>
          <p:cNvSpPr/>
          <p:nvPr userDrawn="1"/>
        </p:nvSpPr>
        <p:spPr bwMode="auto">
          <a:xfrm>
            <a:off x="11264900" y="6393656"/>
            <a:ext cx="393700" cy="464343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defRPr/>
            </a:pPr>
            <a:endParaRPr lang="en-ID" sz="2400" b="1"/>
          </a:p>
        </p:txBody>
      </p:sp>
      <p:sp>
        <p:nvSpPr>
          <p:cNvPr id="7" name="TextBox 6"/>
          <p:cNvSpPr txBox="1"/>
          <p:nvPr userDrawn="1"/>
        </p:nvSpPr>
        <p:spPr bwMode="auto">
          <a:xfrm>
            <a:off x="11295856" y="6571376"/>
            <a:ext cx="331788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defRPr/>
            </a:pPr>
            <a:fld id="{40876BFF-1584-4FA6-A406-00684317F9C8}" type="slidenum">
              <a:rPr lang="en-US" sz="1000" b="1">
                <a:solidFill>
                  <a:schemeClr val="bg1"/>
                </a:solidFill>
                <a:latin typeface="Segoe UI"/>
                <a:cs typeface="Segoe UI"/>
              </a:rPr>
              <a:t>‹#›</a:t>
            </a:fld>
            <a:endParaRPr lang="en-US" sz="1000" b="1">
              <a:solidFill>
                <a:schemeClr val="bg1"/>
              </a:solidFill>
              <a:latin typeface="Segoe UI"/>
              <a:cs typeface="Segoe UI"/>
            </a:endParaRPr>
          </a:p>
        </p:txBody>
      </p:sp>
      <p:sp>
        <p:nvSpPr>
          <p:cNvPr id="11" name="TextBox 10"/>
          <p:cNvSpPr txBox="1"/>
          <p:nvPr userDrawn="1"/>
        </p:nvSpPr>
        <p:spPr bwMode="auto">
          <a:xfrm>
            <a:off x="9824682" y="6586765"/>
            <a:ext cx="1241788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>
              <a:defRPr/>
            </a:pPr>
            <a:r>
              <a:rPr lang="en-US" sz="800" b="0">
                <a:solidFill>
                  <a:schemeClr val="bg1">
                    <a:lumMod val="65000"/>
                  </a:schemeClr>
                </a:solidFill>
                <a:latin typeface="Segoe UI Light"/>
                <a:cs typeface="Segoe UI Light"/>
              </a:rPr>
              <a:t>Employee Benefits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blank" preserve="1" userDrawn="1">
  <p:cSld name="1_Blank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Tx" preserve="1" userDrawn="1">
  <p:cSld name="Content with Capti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auto"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9" name="Round Same Side Corner Rectangle 8"/>
          <p:cNvSpPr/>
          <p:nvPr userDrawn="1"/>
        </p:nvSpPr>
        <p:spPr bwMode="auto">
          <a:xfrm>
            <a:off x="11264900" y="6393656"/>
            <a:ext cx="393700" cy="464343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defRPr/>
            </a:pPr>
            <a:endParaRPr lang="en-ID" sz="2400" b="1"/>
          </a:p>
        </p:txBody>
      </p:sp>
      <p:sp>
        <p:nvSpPr>
          <p:cNvPr id="10" name="TextBox 9"/>
          <p:cNvSpPr txBox="1"/>
          <p:nvPr userDrawn="1"/>
        </p:nvSpPr>
        <p:spPr bwMode="auto">
          <a:xfrm>
            <a:off x="11295856" y="6571376"/>
            <a:ext cx="331788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defRPr/>
            </a:pPr>
            <a:fld id="{40876BFF-1584-4FA6-A406-00684317F9C8}" type="slidenum">
              <a:rPr lang="en-US" sz="1000" b="1">
                <a:solidFill>
                  <a:schemeClr val="bg1"/>
                </a:solidFill>
                <a:latin typeface="Segoe UI"/>
                <a:cs typeface="Segoe UI"/>
              </a:rPr>
              <a:t>‹#›</a:t>
            </a:fld>
            <a:endParaRPr lang="en-US" sz="1000" b="1">
              <a:solidFill>
                <a:schemeClr val="bg1"/>
              </a:solidFill>
              <a:latin typeface="Segoe UI"/>
              <a:cs typeface="Segoe UI"/>
            </a:endParaRPr>
          </a:p>
        </p:txBody>
      </p:sp>
      <p:sp>
        <p:nvSpPr>
          <p:cNvPr id="14" name="TextBox 13"/>
          <p:cNvSpPr txBox="1"/>
          <p:nvPr userDrawn="1"/>
        </p:nvSpPr>
        <p:spPr bwMode="auto">
          <a:xfrm>
            <a:off x="9824682" y="6586765"/>
            <a:ext cx="1241788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>
              <a:defRPr/>
            </a:pPr>
            <a:r>
              <a:rPr lang="en-US" sz="800" b="0">
                <a:solidFill>
                  <a:schemeClr val="bg1">
                    <a:lumMod val="65000"/>
                  </a:schemeClr>
                </a:solidFill>
                <a:latin typeface="Segoe UI Light"/>
                <a:cs typeface="Segoe UI Light"/>
              </a:rPr>
              <a:t>Employee Benefits</a:t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oleObject" Target="../embeddings/oleObject1.bin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vmlDrawing" Target="../drawings/vmlDrawing1.v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/>
          <p:cNvGraphicFramePr>
            <a:graphicFrameLocks noChangeAspect="1"/>
          </p:cNvGraphicFramePr>
          <p:nvPr/>
        </p:nvGraphicFramePr>
        <p:xfrm>
          <a:off x="1587" y="1587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2" name="oleObj" r:id="rId15" imgW="7772400" imgH="10058400" progId="TCLayout.ActiveDocument.1">
                  <p:embed/>
                </p:oleObj>
              </mc:Choice>
              <mc:Fallback>
                <p:oleObj name="oleObj" r:id="rId15" imgW="7772400" imgH="10058400" progId="TCLayout.ActiveDocument.1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16"/>
                      <a:stretch/>
                    </p:blipFill>
                    <p:spPr bwMode="auto">
                      <a:xfrm>
                        <a:off x="1587" y="1587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/>
          <p:cNvSpPr/>
          <p:nvPr userDrawn="1"/>
        </p:nvSpPr>
        <p:spPr bwMode="auto"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>
              <a:defRPr/>
            </a:pPr>
            <a:endParaRPr lang="en-US" sz="4400" b="1" i="0">
              <a:latin typeface="Segoe UI"/>
              <a:ea typeface="+mj-ea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auto">
          <a:xfrm>
            <a:off x="533400" y="406400"/>
            <a:ext cx="11125200" cy="889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533400" y="1524000"/>
            <a:ext cx="11125200" cy="4652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ID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>
        <a:lnSpc>
          <a:spcPct val="90000"/>
        </a:lnSpc>
        <a:spcBef>
          <a:spcPts val="0"/>
        </a:spcBef>
        <a:buNone/>
        <a:defRPr sz="4400" b="1">
          <a:solidFill>
            <a:schemeClr val="tx1"/>
          </a:solidFill>
          <a:latin typeface="Segoe UI"/>
          <a:ea typeface="+mj-ea"/>
          <a:cs typeface="Segoe UI"/>
        </a:defRPr>
      </a:lvl1pPr>
    </p:titleStyle>
    <p:bodyStyle>
      <a:lvl1pPr marL="228600" indent="-228600" algn="l" defTabSz="914400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Segoe UI Light"/>
          <a:ea typeface="+mn-ea"/>
          <a:cs typeface="Segoe UI Light"/>
        </a:defRPr>
      </a:lvl1pPr>
      <a:lvl2pPr marL="685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Segoe UI Light"/>
          <a:ea typeface="+mn-ea"/>
          <a:cs typeface="Segoe UI Light"/>
        </a:defRPr>
      </a:lvl2pPr>
      <a:lvl3pPr marL="1143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Segoe UI Light"/>
          <a:ea typeface="+mn-ea"/>
          <a:cs typeface="Segoe UI Light"/>
        </a:defRPr>
      </a:lvl3pPr>
      <a:lvl4pPr marL="1600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Segoe UI Light"/>
          <a:ea typeface="+mn-ea"/>
          <a:cs typeface="Segoe UI Light"/>
        </a:defRPr>
      </a:lvl4pPr>
      <a:lvl5pPr marL="20574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Segoe UI Light"/>
          <a:ea typeface="+mn-ea"/>
          <a:cs typeface="Segoe UI Light"/>
        </a:defRPr>
      </a:lvl5pPr>
      <a:lvl6pPr marL="25146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g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3.png"/><Relationship Id="rId5" Type="http://schemas.openxmlformats.org/officeDocument/2006/relationships/image" Target="../media/image2.emf"/><Relationship Id="rId4" Type="http://schemas.openxmlformats.org/officeDocument/2006/relationships/oleObject" Target="../embeddings/oleObject2.bin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7.png"/><Relationship Id="rId5" Type="http://schemas.openxmlformats.org/officeDocument/2006/relationships/image" Target="../media/image6.emf"/><Relationship Id="rId4" Type="http://schemas.openxmlformats.org/officeDocument/2006/relationships/oleObject" Target="../embeddings/oleObject3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7.png"/><Relationship Id="rId5" Type="http://schemas.openxmlformats.org/officeDocument/2006/relationships/image" Target="../media/image6.emf"/><Relationship Id="rId4" Type="http://schemas.openxmlformats.org/officeDocument/2006/relationships/oleObject" Target="../embeddings/oleObject3.bin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7.png"/><Relationship Id="rId5" Type="http://schemas.openxmlformats.org/officeDocument/2006/relationships/image" Target="../media/image6.emf"/><Relationship Id="rId4" Type="http://schemas.openxmlformats.org/officeDocument/2006/relationships/oleObject" Target="../embeddings/oleObject3.bin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7.png"/><Relationship Id="rId5" Type="http://schemas.openxmlformats.org/officeDocument/2006/relationships/image" Target="../media/image6.emf"/><Relationship Id="rId4" Type="http://schemas.openxmlformats.org/officeDocument/2006/relationships/oleObject" Target="../embeddings/oleObject3.bin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7.png"/><Relationship Id="rId5" Type="http://schemas.openxmlformats.org/officeDocument/2006/relationships/image" Target="../media/image6.emf"/><Relationship Id="rId4" Type="http://schemas.openxmlformats.org/officeDocument/2006/relationships/oleObject" Target="../embeddings/oleObject3.bin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jp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6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50.png"/><Relationship Id="rId5" Type="http://schemas.openxmlformats.org/officeDocument/2006/relationships/image" Target="../media/image49.emf"/><Relationship Id="rId4" Type="http://schemas.openxmlformats.org/officeDocument/2006/relationships/oleObject" Target="../embeddings/oleObject4.bin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aphicFrame>
        <p:nvGraphicFramePr>
          <p:cNvPr id="23" name="Object 22"/>
          <p:cNvGraphicFramePr>
            <a:graphicFrameLocks noChangeAspect="1"/>
          </p:cNvGraphicFramePr>
          <p:nvPr/>
        </p:nvGraphicFramePr>
        <p:xfrm>
          <a:off x="1587" y="1587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6" name="oleObj" r:id="rId4" imgW="7772400" imgH="10058400" progId="TCLayout.ActiveDocument.1">
                  <p:embed/>
                </p:oleObj>
              </mc:Choice>
              <mc:Fallback>
                <p:oleObj name="oleObj" r:id="rId4" imgW="7772400" imgH="10058400" progId="TCLayout.ActiveDocument.1">
                  <p:embed/>
                  <p:pic>
                    <p:nvPicPr>
                      <p:cNvPr id="23" name="Object 22"/>
                      <p:cNvPicPr/>
                      <p:nvPr/>
                    </p:nvPicPr>
                    <p:blipFill>
                      <a:blip r:embed="rId5"/>
                      <a:stretch/>
                    </p:blipFill>
                    <p:spPr bwMode="auto">
                      <a:xfrm>
                        <a:off x="1587" y="1587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Freeform 8"/>
          <p:cNvSpPr/>
          <p:nvPr/>
        </p:nvSpPr>
        <p:spPr bwMode="auto">
          <a:xfrm>
            <a:off x="468091" y="453845"/>
            <a:ext cx="11255818" cy="1817543"/>
          </a:xfrm>
          <a:custGeom>
            <a:avLst/>
            <a:gdLst>
              <a:gd name="connsiteX0" fmla="*/ 0 w 7493000"/>
              <a:gd name="connsiteY0" fmla="*/ 0 h 6248399"/>
              <a:gd name="connsiteX1" fmla="*/ 7493000 w 7493000"/>
              <a:gd name="connsiteY1" fmla="*/ 0 h 6248399"/>
              <a:gd name="connsiteX2" fmla="*/ 7493000 w 7493000"/>
              <a:gd name="connsiteY2" fmla="*/ 5684409 h 6248399"/>
              <a:gd name="connsiteX3" fmla="*/ 6929010 w 7493000"/>
              <a:gd name="connsiteY3" fmla="*/ 6248399 h 6248399"/>
              <a:gd name="connsiteX4" fmla="*/ 563990 w 7493000"/>
              <a:gd name="connsiteY4" fmla="*/ 6248399 h 6248399"/>
              <a:gd name="connsiteX5" fmla="*/ 0 w 7493000"/>
              <a:gd name="connsiteY5" fmla="*/ 5684409 h 6248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93000" h="6248399" extrusionOk="0">
                <a:moveTo>
                  <a:pt x="0" y="0"/>
                </a:moveTo>
                <a:lnTo>
                  <a:pt x="7493000" y="0"/>
                </a:lnTo>
                <a:lnTo>
                  <a:pt x="7493000" y="5684409"/>
                </a:lnTo>
                <a:cubicBezTo>
                  <a:pt x="7493000" y="5995892"/>
                  <a:pt x="7240493" y="6248399"/>
                  <a:pt x="6929010" y="6248399"/>
                </a:cubicBezTo>
                <a:lnTo>
                  <a:pt x="563990" y="6248399"/>
                </a:lnTo>
                <a:cubicBezTo>
                  <a:pt x="252507" y="6248399"/>
                  <a:pt x="0" y="5995892"/>
                  <a:pt x="0" y="5684409"/>
                </a:cubicBezTo>
                <a:close/>
              </a:path>
            </a:pathLst>
          </a:custGeom>
          <a:gradFill>
            <a:gsLst>
              <a:gs pos="0">
                <a:srgbClr val="363795">
                  <a:alpha val="75000"/>
                </a:srgbClr>
              </a:gs>
              <a:gs pos="100000">
                <a:srgbClr val="005C97">
                  <a:alpha val="90000"/>
                </a:srgbClr>
              </a:gs>
            </a:gsLst>
            <a:lin ang="18900000" scaled="1"/>
          </a:gradFill>
          <a:ln>
            <a:noFill/>
          </a:ln>
          <a:effectLst>
            <a:outerShdw blurRad="241300" dist="88900" dir="10800000" algn="r" rotWithShape="0">
              <a:schemeClr val="tx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en-US" sz="6600" b="1"/>
              <a:t>We are mustrust!</a:t>
            </a:r>
            <a:endParaRPr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>
            <a:off x="723085" y="3042306"/>
            <a:ext cx="3600953" cy="1428949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 bwMode="auto">
          <a:xfrm>
            <a:off x="4217858" y="3295116"/>
            <a:ext cx="52931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>
              <a:defRPr/>
            </a:pPr>
            <a:r>
              <a:rPr lang="en-US" sz="5400" b="1" cap="none" spc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+</a:t>
            </a:r>
            <a:endParaRPr lang="zh-CN" sz="5400" b="1" cap="none" spc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8" name="Picture 2" descr="Rust Logo PNG Vector (SVG) Free Download"/>
          <p:cNvPicPr>
            <a:picLocks noChangeAspect="1" noChangeArrowheads="1"/>
          </p:cNvPicPr>
          <p:nvPr/>
        </p:nvPicPr>
        <p:blipFill>
          <a:blip r:embed="rId7"/>
          <a:stretch/>
        </p:blipFill>
        <p:spPr bwMode="auto">
          <a:xfrm>
            <a:off x="5103164" y="2636466"/>
            <a:ext cx="2233159" cy="2240628"/>
          </a:xfrm>
          <a:prstGeom prst="rect">
            <a:avLst/>
          </a:prstGeom>
          <a:noFill/>
        </p:spPr>
      </p:pic>
      <p:pic>
        <p:nvPicPr>
          <p:cNvPr id="9" name="Picture 4" descr="MMU letter logo design in illustration. Vector logo, calligraphy ..."/>
          <p:cNvPicPr>
            <a:picLocks noChangeAspect="1" noChangeArrowheads="1"/>
          </p:cNvPicPr>
          <p:nvPr/>
        </p:nvPicPr>
        <p:blipFill>
          <a:blip r:embed="rId8"/>
          <a:srcRect l="18603" t="20961" r="18241" b="20269"/>
          <a:stretch/>
        </p:blipFill>
        <p:spPr bwMode="auto">
          <a:xfrm>
            <a:off x="8651855" y="2698303"/>
            <a:ext cx="2233160" cy="2078061"/>
          </a:xfrm>
          <a:prstGeom prst="rect">
            <a:avLst/>
          </a:prstGeom>
          <a:noFill/>
        </p:spPr>
      </p:pic>
      <p:sp>
        <p:nvSpPr>
          <p:cNvPr id="10" name="文本框 9"/>
          <p:cNvSpPr txBox="1"/>
          <p:nvPr/>
        </p:nvSpPr>
        <p:spPr bwMode="auto">
          <a:xfrm>
            <a:off x="7692317" y="3263426"/>
            <a:ext cx="60354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5400" b="1" cap="none" spc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+</a:t>
            </a:r>
            <a:endParaRPr lang="zh-CN" sz="5400" b="1" cap="none" spc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文本框 2"/>
          <p:cNvSpPr txBox="1"/>
          <p:nvPr/>
        </p:nvSpPr>
        <p:spPr bwMode="auto">
          <a:xfrm>
            <a:off x="3056859" y="5242173"/>
            <a:ext cx="6325771" cy="1296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zh-CN">
                <a:latin typeface="+mj-ea"/>
                <a:ea typeface="+mj-ea"/>
              </a:rPr>
              <a:t>操作系统原理与设计</a:t>
            </a:r>
            <a:r>
              <a:rPr lang="en-US">
                <a:latin typeface="+mj-ea"/>
                <a:ea typeface="+mj-ea"/>
              </a:rPr>
              <a:t>(H) </a:t>
            </a:r>
            <a:r>
              <a:rPr lang="zh-CN">
                <a:latin typeface="+mj-ea"/>
                <a:ea typeface="+mj-ea"/>
              </a:rPr>
              <a:t>期末答辩 授课教师：邢凯</a:t>
            </a:r>
            <a:endParaRPr lang="en-US">
              <a:latin typeface="+mj-ea"/>
              <a:ea typeface="+mj-ea"/>
            </a:endParaRPr>
          </a:p>
          <a:p>
            <a:pPr algn="ctr">
              <a:lnSpc>
                <a:spcPct val="150000"/>
              </a:lnSpc>
              <a:defRPr/>
            </a:pPr>
            <a:r>
              <a:rPr lang="zh-CN">
                <a:latin typeface="+mj-ea"/>
                <a:ea typeface="+mj-ea"/>
              </a:rPr>
              <a:t>汇报人：阎昶澍、郭东昊、薄震宇、周翟恩和、王劲博</a:t>
            </a:r>
            <a:endParaRPr lang="en-US">
              <a:latin typeface="+mj-ea"/>
              <a:ea typeface="+mj-ea"/>
            </a:endParaRPr>
          </a:p>
          <a:p>
            <a:pPr algn="ctr">
              <a:lnSpc>
                <a:spcPct val="150000"/>
              </a:lnSpc>
              <a:defRPr/>
            </a:pPr>
            <a:r>
              <a:rPr lang="en-US">
                <a:latin typeface="+mj-ea"/>
                <a:ea typeface="+mj-ea"/>
              </a:rPr>
              <a:t>2024</a:t>
            </a:r>
            <a:r>
              <a:rPr lang="zh-CN">
                <a:latin typeface="+mj-ea"/>
                <a:ea typeface="+mj-ea"/>
              </a:rPr>
              <a:t>年</a:t>
            </a:r>
            <a:r>
              <a:rPr lang="en-US">
                <a:latin typeface="+mj-ea"/>
                <a:ea typeface="+mj-ea"/>
              </a:rPr>
              <a:t>7</a:t>
            </a:r>
            <a:r>
              <a:rPr lang="zh-CN">
                <a:latin typeface="+mj-ea"/>
                <a:ea typeface="+mj-ea"/>
              </a:rPr>
              <a:t>月</a:t>
            </a:r>
            <a:r>
              <a:rPr lang="en-US">
                <a:latin typeface="+mj-ea"/>
                <a:ea typeface="+mj-ea"/>
              </a:rPr>
              <a:t>6</a:t>
            </a:r>
            <a:r>
              <a:rPr lang="zh-CN">
                <a:latin typeface="+mj-ea"/>
                <a:ea typeface="+mj-ea"/>
              </a:rPr>
              <a:t>日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1587" y="1587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8" name="oleObj" r:id="rId4" imgW="7772400" imgH="10058400" progId="TCLayout.ActiveDocument.1">
                  <p:embed/>
                </p:oleObj>
              </mc:Choice>
              <mc:Fallback>
                <p:oleObj name="oleObj" r:id="rId4" imgW="7772400" imgH="10058400" progId="TCLayout.ActiveDocument.1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5"/>
                      <a:stretch/>
                    </p:blipFill>
                    <p:spPr bwMode="auto">
                      <a:xfrm>
                        <a:off x="1587" y="1587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8" name="Picture 57"/>
          <p:cNvPicPr>
            <a:picLocks noChangeAspect="1"/>
          </p:cNvPicPr>
          <p:nvPr/>
        </p:nvPicPr>
        <p:blipFill>
          <a:blip r:embed="rId6"/>
          <a:srcRect l="4251" t="311" r="36430" b="2075"/>
          <a:stretch/>
        </p:blipFill>
        <p:spPr bwMode="auto">
          <a:xfrm>
            <a:off x="3838575" y="952500"/>
            <a:ext cx="4514850" cy="4953000"/>
          </a:xfrm>
          <a:custGeom>
            <a:avLst/>
            <a:gdLst>
              <a:gd name="connsiteX0" fmla="*/ 409587 w 4514850"/>
              <a:gd name="connsiteY0" fmla="*/ 0 h 4953000"/>
              <a:gd name="connsiteX1" fmla="*/ 4105263 w 4514850"/>
              <a:gd name="connsiteY1" fmla="*/ 0 h 4953000"/>
              <a:gd name="connsiteX2" fmla="*/ 4514850 w 4514850"/>
              <a:gd name="connsiteY2" fmla="*/ 409587 h 4953000"/>
              <a:gd name="connsiteX3" fmla="*/ 4514850 w 4514850"/>
              <a:gd name="connsiteY3" fmla="*/ 4543413 h 4953000"/>
              <a:gd name="connsiteX4" fmla="*/ 4105263 w 4514850"/>
              <a:gd name="connsiteY4" fmla="*/ 4953000 h 4953000"/>
              <a:gd name="connsiteX5" fmla="*/ 409587 w 4514850"/>
              <a:gd name="connsiteY5" fmla="*/ 4953000 h 4953000"/>
              <a:gd name="connsiteX6" fmla="*/ 0 w 4514850"/>
              <a:gd name="connsiteY6" fmla="*/ 4543413 h 4953000"/>
              <a:gd name="connsiteX7" fmla="*/ 0 w 4514850"/>
              <a:gd name="connsiteY7" fmla="*/ 409587 h 4953000"/>
              <a:gd name="connsiteX8" fmla="*/ 409587 w 4514850"/>
              <a:gd name="connsiteY8" fmla="*/ 0 h 495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14850" h="4953000" extrusionOk="0">
                <a:moveTo>
                  <a:pt x="409587" y="0"/>
                </a:moveTo>
                <a:lnTo>
                  <a:pt x="4105263" y="0"/>
                </a:lnTo>
                <a:cubicBezTo>
                  <a:pt x="4331472" y="0"/>
                  <a:pt x="4514850" y="183378"/>
                  <a:pt x="4514850" y="409587"/>
                </a:cubicBezTo>
                <a:lnTo>
                  <a:pt x="4514850" y="4543413"/>
                </a:lnTo>
                <a:cubicBezTo>
                  <a:pt x="4514850" y="4769622"/>
                  <a:pt x="4331472" y="4953000"/>
                  <a:pt x="4105263" y="4953000"/>
                </a:cubicBezTo>
                <a:lnTo>
                  <a:pt x="409587" y="4953000"/>
                </a:lnTo>
                <a:cubicBezTo>
                  <a:pt x="183378" y="4953000"/>
                  <a:pt x="0" y="4769622"/>
                  <a:pt x="0" y="4543413"/>
                </a:cubicBezTo>
                <a:lnTo>
                  <a:pt x="0" y="409587"/>
                </a:lnTo>
                <a:cubicBezTo>
                  <a:pt x="0" y="183378"/>
                  <a:pt x="183378" y="0"/>
                  <a:pt x="409587" y="0"/>
                </a:cubicBezTo>
                <a:close/>
              </a:path>
            </a:pathLst>
          </a:custGeom>
        </p:spPr>
      </p:pic>
      <p:sp>
        <p:nvSpPr>
          <p:cNvPr id="6" name="Rounded Rectangle 5"/>
          <p:cNvSpPr/>
          <p:nvPr/>
        </p:nvSpPr>
        <p:spPr bwMode="auto">
          <a:xfrm>
            <a:off x="3838575" y="952500"/>
            <a:ext cx="4514850" cy="4953000"/>
          </a:xfrm>
          <a:prstGeom prst="roundRect">
            <a:avLst>
              <a:gd name="adj" fmla="val 9072"/>
            </a:avLst>
          </a:prstGeom>
          <a:gradFill>
            <a:gsLst>
              <a:gs pos="0">
                <a:srgbClr val="363795">
                  <a:alpha val="75000"/>
                </a:srgbClr>
              </a:gs>
              <a:gs pos="100000">
                <a:srgbClr val="005C97">
                  <a:alpha val="90000"/>
                </a:srgbClr>
              </a:gs>
            </a:gsLst>
            <a:lin ang="18900000" scaled="1"/>
          </a:gradFill>
          <a:ln>
            <a:noFill/>
          </a:ln>
          <a:effectLst>
            <a:outerShdw blurRad="241300" dist="88900" dir="10800000" algn="r" rotWithShape="0">
              <a:schemeClr val="tx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/>
          </a:p>
        </p:txBody>
      </p:sp>
      <p:sp>
        <p:nvSpPr>
          <p:cNvPr id="31" name="Title 1"/>
          <p:cNvSpPr txBox="1"/>
          <p:nvPr/>
        </p:nvSpPr>
        <p:spPr bwMode="auto">
          <a:xfrm>
            <a:off x="4242356" y="3013501"/>
            <a:ext cx="3707288" cy="830997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1">
                <a:solidFill>
                  <a:schemeClr val="tx1"/>
                </a:solidFill>
                <a:latin typeface="Georgia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6000">
                <a:solidFill>
                  <a:schemeClr val="bg1"/>
                </a:solidFill>
                <a:latin typeface="Segoe UI"/>
                <a:cs typeface="Segoe UI"/>
              </a:rPr>
              <a:t>RUST </a:t>
            </a:r>
            <a:r>
              <a:rPr lang="zh-CN" sz="6000">
                <a:solidFill>
                  <a:schemeClr val="bg1"/>
                </a:solidFill>
                <a:latin typeface="Segoe UI"/>
                <a:cs typeface="Segoe UI"/>
              </a:rPr>
              <a:t>改写</a:t>
            </a:r>
            <a:endParaRPr sz="54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 bwMode="auto">
          <a:xfrm>
            <a:off x="533400" y="406400"/>
            <a:ext cx="4880020" cy="8890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sz="2700">
                <a:solidFill>
                  <a:schemeClr val="accent2">
                    <a:lumMod val="75000"/>
                  </a:schemeClr>
                </a:solidFill>
                <a:latin typeface="+mj-ea"/>
              </a:rPr>
              <a:t>Rust</a:t>
            </a:r>
            <a:r>
              <a:rPr lang="zh-CN" sz="2700">
                <a:solidFill>
                  <a:schemeClr val="accent2">
                    <a:lumMod val="75000"/>
                  </a:schemeClr>
                </a:solidFill>
                <a:latin typeface="+mj-ea"/>
              </a:rPr>
              <a:t>改写</a:t>
            </a:r>
            <a:br>
              <a:rPr lang="en-US">
                <a:solidFill>
                  <a:schemeClr val="accent2">
                    <a:lumMod val="75000"/>
                  </a:schemeClr>
                </a:solidFill>
                <a:latin typeface="+mj-ea"/>
              </a:rPr>
            </a:br>
            <a:r>
              <a:rPr lang="zh-CN">
                <a:solidFill>
                  <a:schemeClr val="accent2">
                    <a:lumMod val="75000"/>
                  </a:schemeClr>
                </a:solidFill>
                <a:latin typeface="+mj-ea"/>
              </a:rPr>
              <a:t>原始</a:t>
            </a:r>
            <a:r>
              <a:rPr lang="en-US">
                <a:solidFill>
                  <a:schemeClr val="accent2">
                    <a:lumMod val="75000"/>
                  </a:schemeClr>
                </a:solidFill>
                <a:latin typeface="+mj-ea"/>
              </a:rPr>
              <a:t>FreeRTOS</a:t>
            </a:r>
            <a:r>
              <a:rPr lang="zh-CN">
                <a:solidFill>
                  <a:schemeClr val="accent2">
                    <a:lumMod val="75000"/>
                  </a:schemeClr>
                </a:solidFill>
                <a:latin typeface="+mj-ea"/>
              </a:rPr>
              <a:t>分析</a:t>
            </a:r>
            <a:endParaRPr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1929338" y="1997298"/>
            <a:ext cx="2574539" cy="35869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26" name="Picture 2" descr="freertos架构框图"/>
          <p:cNvPicPr>
            <a:picLocks noChangeAspect="1" noChangeArrowheads="1"/>
          </p:cNvPicPr>
          <p:nvPr/>
        </p:nvPicPr>
        <p:blipFill>
          <a:blip r:embed="rId4"/>
          <a:stretch/>
        </p:blipFill>
        <p:spPr bwMode="auto">
          <a:xfrm>
            <a:off x="6168873" y="193183"/>
            <a:ext cx="4967496" cy="61754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 bwMode="auto">
          <a:xfrm>
            <a:off x="533400" y="406400"/>
            <a:ext cx="4880020" cy="8890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sz="2700">
                <a:solidFill>
                  <a:schemeClr val="accent2">
                    <a:lumMod val="75000"/>
                  </a:schemeClr>
                </a:solidFill>
                <a:latin typeface="+mj-ea"/>
              </a:rPr>
              <a:t>Rust</a:t>
            </a:r>
            <a:r>
              <a:rPr lang="zh-CN" sz="2700">
                <a:solidFill>
                  <a:schemeClr val="accent2">
                    <a:lumMod val="75000"/>
                  </a:schemeClr>
                </a:solidFill>
                <a:latin typeface="+mj-ea"/>
              </a:rPr>
              <a:t>改写</a:t>
            </a:r>
            <a:br>
              <a:rPr lang="en-US">
                <a:solidFill>
                  <a:schemeClr val="accent2">
                    <a:lumMod val="75000"/>
                  </a:schemeClr>
                </a:solidFill>
                <a:latin typeface="+mj-ea"/>
              </a:rPr>
            </a:br>
            <a:r>
              <a:rPr lang="zh-CN">
                <a:solidFill>
                  <a:schemeClr val="accent2">
                    <a:lumMod val="75000"/>
                  </a:schemeClr>
                </a:solidFill>
                <a:latin typeface="+mj-ea"/>
              </a:rPr>
              <a:t>原始</a:t>
            </a:r>
            <a:r>
              <a:rPr lang="en-US">
                <a:solidFill>
                  <a:schemeClr val="accent2">
                    <a:lumMod val="75000"/>
                  </a:schemeClr>
                </a:solidFill>
                <a:latin typeface="+mj-ea"/>
              </a:rPr>
              <a:t>FreeRTOS</a:t>
            </a:r>
            <a:r>
              <a:rPr lang="zh-CN">
                <a:solidFill>
                  <a:schemeClr val="accent2">
                    <a:lumMod val="75000"/>
                  </a:schemeClr>
                </a:solidFill>
                <a:latin typeface="+mj-ea"/>
              </a:rPr>
              <a:t>分析</a:t>
            </a:r>
            <a:endParaRPr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533400" y="2061692"/>
            <a:ext cx="2574539" cy="35869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文本框 3"/>
          <p:cNvSpPr txBox="1"/>
          <p:nvPr/>
        </p:nvSpPr>
        <p:spPr bwMode="auto">
          <a:xfrm>
            <a:off x="3690783" y="1425783"/>
            <a:ext cx="4000007" cy="5078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600"/>
              </a:spcAft>
              <a:defRPr/>
            </a:pPr>
            <a:r>
              <a:rPr lang="zh-CN" sz="2800" b="1" i="0">
                <a:solidFill>
                  <a:srgbClr val="43436B"/>
                </a:solidFill>
                <a:highlight>
                  <a:srgbClr val="FFFFFF"/>
                </a:highlight>
                <a:latin typeface="微软雅黑"/>
                <a:ea typeface="微软雅黑"/>
              </a:rPr>
              <a:t>主目录下</a:t>
            </a:r>
            <a:endParaRPr lang="en-US" sz="2800" b="1" i="0">
              <a:solidFill>
                <a:srgbClr val="43436B"/>
              </a:solidFill>
              <a:highlight>
                <a:srgbClr val="FFFFFF"/>
              </a:highlight>
              <a:latin typeface="微软雅黑"/>
              <a:ea typeface="微软雅黑"/>
            </a:endParaRPr>
          </a:p>
          <a:p>
            <a:pPr marL="285750" indent="-285750" algn="l">
              <a:spcAft>
                <a:spcPts val="600"/>
              </a:spcAft>
              <a:buFont typeface="Arial"/>
              <a:buChar char="•"/>
              <a:defRPr/>
            </a:pPr>
            <a:r>
              <a:rPr lang="en-US" sz="1600" b="1" i="0">
                <a:solidFill>
                  <a:srgbClr val="43436B"/>
                </a:solidFill>
                <a:highlight>
                  <a:srgbClr val="FFFFFF"/>
                </a:highlight>
                <a:latin typeface="微软雅黑"/>
                <a:ea typeface="微软雅黑"/>
              </a:rPr>
              <a:t>FreeRTOS_asm_vector.S</a:t>
            </a:r>
            <a:r>
              <a:rPr lang="zh-CN" sz="1600" b="1" i="0">
                <a:solidFill>
                  <a:srgbClr val="43436B"/>
                </a:solidFill>
                <a:highlight>
                  <a:srgbClr val="FFFFFF"/>
                </a:highlight>
                <a:latin typeface="微软雅黑"/>
                <a:ea typeface="微软雅黑"/>
              </a:rPr>
              <a:t>：</a:t>
            </a:r>
            <a:r>
              <a:rPr lang="zh-CN" sz="1600" b="0" i="0">
                <a:solidFill>
                  <a:srgbClr val="43436B"/>
                </a:solidFill>
                <a:highlight>
                  <a:srgbClr val="FFFFFF"/>
                </a:highlight>
                <a:latin typeface="微软雅黑"/>
                <a:ea typeface="微软雅黑"/>
              </a:rPr>
              <a:t>汇编文件，用于定义异常向量和中断处理程序。</a:t>
            </a:r>
            <a:endParaRPr/>
          </a:p>
          <a:p>
            <a:pPr marL="285750" indent="-285750" algn="l">
              <a:spcAft>
                <a:spcPts val="600"/>
              </a:spcAft>
              <a:buFont typeface="Arial"/>
              <a:buChar char="•"/>
              <a:defRPr/>
            </a:pPr>
            <a:r>
              <a:rPr lang="en-US" sz="1600" b="1" i="0">
                <a:solidFill>
                  <a:srgbClr val="43436B"/>
                </a:solidFill>
                <a:highlight>
                  <a:srgbClr val="FFFFFF"/>
                </a:highlight>
                <a:latin typeface="微软雅黑"/>
                <a:ea typeface="微软雅黑"/>
              </a:rPr>
              <a:t>list.c</a:t>
            </a:r>
            <a:r>
              <a:rPr lang="zh-CN" sz="1600" b="1" i="0">
                <a:solidFill>
                  <a:srgbClr val="43436B"/>
                </a:solidFill>
                <a:highlight>
                  <a:srgbClr val="FFFFFF"/>
                </a:highlight>
                <a:latin typeface="微软雅黑"/>
                <a:ea typeface="微软雅黑"/>
              </a:rPr>
              <a:t>：</a:t>
            </a:r>
            <a:r>
              <a:rPr lang="zh-CN" sz="1600" b="0" i="0">
                <a:solidFill>
                  <a:srgbClr val="43436B"/>
                </a:solidFill>
                <a:highlight>
                  <a:srgbClr val="FFFFFF"/>
                </a:highlight>
                <a:latin typeface="微软雅黑"/>
                <a:ea typeface="微软雅黑"/>
              </a:rPr>
              <a:t>包含了链表数据结构的实现，用于</a:t>
            </a:r>
            <a:r>
              <a:rPr lang="en-US" sz="1600" b="0" i="0">
                <a:solidFill>
                  <a:srgbClr val="43436B"/>
                </a:solidFill>
                <a:highlight>
                  <a:srgbClr val="FFFFFF"/>
                </a:highlight>
                <a:latin typeface="微软雅黑"/>
                <a:ea typeface="微软雅黑"/>
              </a:rPr>
              <a:t>FreeRTOS</a:t>
            </a:r>
            <a:r>
              <a:rPr lang="zh-CN" sz="1600" b="0" i="0">
                <a:solidFill>
                  <a:srgbClr val="43436B"/>
                </a:solidFill>
                <a:highlight>
                  <a:srgbClr val="FFFFFF"/>
                </a:highlight>
                <a:latin typeface="微软雅黑"/>
                <a:ea typeface="微软雅黑"/>
              </a:rPr>
              <a:t>中的任务管理和内存管理。</a:t>
            </a:r>
            <a:endParaRPr/>
          </a:p>
          <a:p>
            <a:pPr marL="285750" indent="-285750" algn="l">
              <a:spcAft>
                <a:spcPts val="600"/>
              </a:spcAft>
              <a:buFont typeface="Arial"/>
              <a:buChar char="•"/>
              <a:defRPr/>
            </a:pPr>
            <a:r>
              <a:rPr lang="en-US" sz="1600" b="1" i="0">
                <a:solidFill>
                  <a:srgbClr val="43436B"/>
                </a:solidFill>
                <a:highlight>
                  <a:srgbClr val="FFFFFF"/>
                </a:highlight>
                <a:latin typeface="微软雅黑"/>
                <a:ea typeface="微软雅黑"/>
              </a:rPr>
              <a:t>mmu.c</a:t>
            </a:r>
            <a:r>
              <a:rPr lang="zh-CN" sz="1600" b="1" i="0">
                <a:solidFill>
                  <a:srgbClr val="43436B"/>
                </a:solidFill>
                <a:highlight>
                  <a:srgbClr val="FFFFFF"/>
                </a:highlight>
                <a:latin typeface="微软雅黑"/>
                <a:ea typeface="微软雅黑"/>
              </a:rPr>
              <a:t>：</a:t>
            </a:r>
            <a:r>
              <a:rPr lang="zh-CN" sz="1600" b="0" i="0">
                <a:solidFill>
                  <a:srgbClr val="43436B"/>
                </a:solidFill>
                <a:highlight>
                  <a:srgbClr val="FFFFFF"/>
                </a:highlight>
                <a:latin typeface="微软雅黑"/>
                <a:ea typeface="微软雅黑"/>
              </a:rPr>
              <a:t>包含了内存管理单元（</a:t>
            </a:r>
            <a:r>
              <a:rPr lang="en-US" sz="1600" b="0" i="0">
                <a:solidFill>
                  <a:srgbClr val="43436B"/>
                </a:solidFill>
                <a:highlight>
                  <a:srgbClr val="FFFFFF"/>
                </a:highlight>
                <a:latin typeface="微软雅黑"/>
                <a:ea typeface="微软雅黑"/>
              </a:rPr>
              <a:t>MMU</a:t>
            </a:r>
            <a:r>
              <a:rPr lang="zh-CN" sz="1600" b="0" i="0">
                <a:solidFill>
                  <a:srgbClr val="43436B"/>
                </a:solidFill>
                <a:highlight>
                  <a:srgbClr val="FFFFFF"/>
                </a:highlight>
                <a:latin typeface="微软雅黑"/>
                <a:ea typeface="微软雅黑"/>
              </a:rPr>
              <a:t>）的实现，用于内存保护和虚拟内存管理。</a:t>
            </a:r>
            <a:endParaRPr/>
          </a:p>
          <a:p>
            <a:pPr marL="285750" indent="-285750" algn="l">
              <a:spcAft>
                <a:spcPts val="600"/>
              </a:spcAft>
              <a:buFont typeface="Arial"/>
              <a:buChar char="•"/>
              <a:defRPr/>
            </a:pPr>
            <a:r>
              <a:rPr lang="en-US" sz="1600" b="1" i="0">
                <a:solidFill>
                  <a:srgbClr val="43436B"/>
                </a:solidFill>
                <a:highlight>
                  <a:srgbClr val="FFFFFF"/>
                </a:highlight>
                <a:latin typeface="微软雅黑"/>
                <a:ea typeface="微软雅黑"/>
              </a:rPr>
              <a:t>queue.c</a:t>
            </a:r>
            <a:r>
              <a:rPr lang="zh-CN" sz="1600" b="1" i="0">
                <a:solidFill>
                  <a:srgbClr val="43436B"/>
                </a:solidFill>
                <a:highlight>
                  <a:srgbClr val="FFFFFF"/>
                </a:highlight>
                <a:latin typeface="微软雅黑"/>
                <a:ea typeface="微软雅黑"/>
              </a:rPr>
              <a:t>：</a:t>
            </a:r>
            <a:r>
              <a:rPr lang="zh-CN" sz="1600" b="0" i="0">
                <a:solidFill>
                  <a:srgbClr val="43436B"/>
                </a:solidFill>
                <a:highlight>
                  <a:srgbClr val="FFFFFF"/>
                </a:highlight>
                <a:latin typeface="微软雅黑"/>
                <a:ea typeface="微软雅黑"/>
              </a:rPr>
              <a:t>包含了队列数据结构的实现，用于</a:t>
            </a:r>
            <a:r>
              <a:rPr lang="en-US" sz="1600" b="0" i="0">
                <a:solidFill>
                  <a:srgbClr val="43436B"/>
                </a:solidFill>
                <a:highlight>
                  <a:srgbClr val="FFFFFF"/>
                </a:highlight>
                <a:latin typeface="微软雅黑"/>
                <a:ea typeface="微软雅黑"/>
              </a:rPr>
              <a:t>FreeRTOS</a:t>
            </a:r>
            <a:r>
              <a:rPr lang="zh-CN" sz="1600" b="0" i="0">
                <a:solidFill>
                  <a:srgbClr val="43436B"/>
                </a:solidFill>
                <a:highlight>
                  <a:srgbClr val="FFFFFF"/>
                </a:highlight>
                <a:latin typeface="微软雅黑"/>
                <a:ea typeface="微软雅黑"/>
              </a:rPr>
              <a:t>中的任务间通信和同步。</a:t>
            </a:r>
            <a:endParaRPr/>
          </a:p>
          <a:p>
            <a:pPr marL="285750" indent="-285750" algn="l">
              <a:spcAft>
                <a:spcPts val="600"/>
              </a:spcAft>
              <a:buFont typeface="Arial"/>
              <a:buChar char="•"/>
              <a:defRPr/>
            </a:pPr>
            <a:r>
              <a:rPr lang="en-US" sz="1600" b="1" i="0">
                <a:solidFill>
                  <a:srgbClr val="43436B"/>
                </a:solidFill>
                <a:highlight>
                  <a:srgbClr val="FFFFFF"/>
                </a:highlight>
                <a:latin typeface="微软雅黑"/>
                <a:ea typeface="微软雅黑"/>
              </a:rPr>
              <a:t>startup.S</a:t>
            </a:r>
            <a:r>
              <a:rPr lang="zh-CN" sz="1600" b="1" i="0">
                <a:solidFill>
                  <a:srgbClr val="43436B"/>
                </a:solidFill>
                <a:highlight>
                  <a:srgbClr val="FFFFFF"/>
                </a:highlight>
                <a:latin typeface="微软雅黑"/>
                <a:ea typeface="微软雅黑"/>
              </a:rPr>
              <a:t>：</a:t>
            </a:r>
            <a:r>
              <a:rPr lang="zh-CN" sz="1600" b="0" i="0">
                <a:solidFill>
                  <a:srgbClr val="43436B"/>
                </a:solidFill>
                <a:highlight>
                  <a:srgbClr val="FFFFFF"/>
                </a:highlight>
                <a:latin typeface="微软雅黑"/>
                <a:ea typeface="微软雅黑"/>
              </a:rPr>
              <a:t>汇编文件，用于系统启动时的初始化和配置。</a:t>
            </a:r>
            <a:endParaRPr/>
          </a:p>
          <a:p>
            <a:pPr marL="285750" indent="-285750" algn="l">
              <a:spcAft>
                <a:spcPts val="600"/>
              </a:spcAft>
              <a:buFont typeface="Arial"/>
              <a:buChar char="•"/>
              <a:defRPr/>
            </a:pPr>
            <a:r>
              <a:rPr lang="en-US" sz="1600" b="1" i="0">
                <a:solidFill>
                  <a:srgbClr val="43436B"/>
                </a:solidFill>
                <a:highlight>
                  <a:srgbClr val="FFFFFF"/>
                </a:highlight>
                <a:latin typeface="微软雅黑"/>
                <a:ea typeface="微软雅黑"/>
              </a:rPr>
              <a:t>tasks.c</a:t>
            </a:r>
            <a:r>
              <a:rPr lang="zh-CN" sz="1600" b="1" i="0">
                <a:solidFill>
                  <a:srgbClr val="43436B"/>
                </a:solidFill>
                <a:highlight>
                  <a:srgbClr val="FFFFFF"/>
                </a:highlight>
                <a:latin typeface="微软雅黑"/>
                <a:ea typeface="微软雅黑"/>
              </a:rPr>
              <a:t>：</a:t>
            </a:r>
            <a:r>
              <a:rPr lang="zh-CN" sz="1600" b="0" i="0">
                <a:solidFill>
                  <a:srgbClr val="43436B"/>
                </a:solidFill>
                <a:highlight>
                  <a:srgbClr val="FFFFFF"/>
                </a:highlight>
                <a:latin typeface="微软雅黑"/>
                <a:ea typeface="微软雅黑"/>
              </a:rPr>
              <a:t>包含了任务管理的实现，用于创建、删除和管理任务。</a:t>
            </a:r>
            <a:endParaRPr/>
          </a:p>
          <a:p>
            <a:pPr marL="285750" indent="-285750" algn="l">
              <a:spcAft>
                <a:spcPts val="600"/>
              </a:spcAft>
              <a:buFont typeface="Arial"/>
              <a:buChar char="•"/>
              <a:defRPr/>
            </a:pPr>
            <a:r>
              <a:rPr lang="en-US" sz="1600" b="1" i="0">
                <a:solidFill>
                  <a:srgbClr val="43436B"/>
                </a:solidFill>
                <a:highlight>
                  <a:srgbClr val="FFFFFF"/>
                </a:highlight>
                <a:latin typeface="微软雅黑"/>
                <a:ea typeface="微软雅黑"/>
              </a:rPr>
              <a:t>timers.c</a:t>
            </a:r>
            <a:r>
              <a:rPr lang="zh-CN" sz="1600" b="1" i="0">
                <a:solidFill>
                  <a:srgbClr val="43436B"/>
                </a:solidFill>
                <a:highlight>
                  <a:srgbClr val="FFFFFF"/>
                </a:highlight>
                <a:latin typeface="微软雅黑"/>
                <a:ea typeface="微软雅黑"/>
              </a:rPr>
              <a:t>：</a:t>
            </a:r>
            <a:r>
              <a:rPr lang="zh-CN" sz="1600" b="0" i="0">
                <a:solidFill>
                  <a:srgbClr val="43436B"/>
                </a:solidFill>
                <a:highlight>
                  <a:srgbClr val="FFFFFF"/>
                </a:highlight>
                <a:latin typeface="微软雅黑"/>
                <a:ea typeface="微软雅黑"/>
              </a:rPr>
              <a:t>包含了定时器管理的实现，用于任务的延时和超时操作。</a:t>
            </a:r>
            <a:endParaRPr/>
          </a:p>
          <a:p>
            <a:pPr marL="285750" indent="-285750" algn="l">
              <a:spcAft>
                <a:spcPts val="600"/>
              </a:spcAft>
              <a:buFont typeface="Arial"/>
              <a:buChar char="•"/>
              <a:defRPr/>
            </a:pPr>
            <a:r>
              <a:rPr lang="en-US" sz="1600" b="1" i="0">
                <a:solidFill>
                  <a:srgbClr val="43436B"/>
                </a:solidFill>
                <a:highlight>
                  <a:srgbClr val="FFFFFF"/>
                </a:highlight>
                <a:latin typeface="微软雅黑"/>
                <a:ea typeface="微软雅黑"/>
              </a:rPr>
              <a:t>wrapper.c</a:t>
            </a:r>
            <a:r>
              <a:rPr lang="zh-CN" sz="1600" b="1" i="0">
                <a:solidFill>
                  <a:srgbClr val="43436B"/>
                </a:solidFill>
                <a:highlight>
                  <a:srgbClr val="FFFFFF"/>
                </a:highlight>
                <a:latin typeface="微软雅黑"/>
                <a:ea typeface="微软雅黑"/>
              </a:rPr>
              <a:t>：</a:t>
            </a:r>
            <a:r>
              <a:rPr lang="zh-CN" sz="1600" b="0" i="0">
                <a:solidFill>
                  <a:srgbClr val="43436B"/>
                </a:solidFill>
                <a:highlight>
                  <a:srgbClr val="FFFFFF"/>
                </a:highlight>
                <a:latin typeface="微软雅黑"/>
                <a:ea typeface="微软雅黑"/>
              </a:rPr>
              <a:t>包含了一些封装函数，用于简化</a:t>
            </a:r>
            <a:r>
              <a:rPr lang="en-US" sz="1600" b="0" i="0">
                <a:solidFill>
                  <a:srgbClr val="43436B"/>
                </a:solidFill>
                <a:highlight>
                  <a:srgbClr val="FFFFFF"/>
                </a:highlight>
                <a:latin typeface="微软雅黑"/>
                <a:ea typeface="微软雅黑"/>
              </a:rPr>
              <a:t>FreeRTOS</a:t>
            </a:r>
            <a:r>
              <a:rPr lang="zh-CN" sz="1600" b="0" i="0">
                <a:solidFill>
                  <a:srgbClr val="43436B"/>
                </a:solidFill>
                <a:highlight>
                  <a:srgbClr val="FFFFFF"/>
                </a:highlight>
                <a:latin typeface="微软雅黑"/>
                <a:ea typeface="微软雅黑"/>
              </a:rPr>
              <a:t>的</a:t>
            </a:r>
            <a:r>
              <a:rPr lang="en-US" sz="1600" b="0" i="0">
                <a:solidFill>
                  <a:srgbClr val="43436B"/>
                </a:solidFill>
                <a:highlight>
                  <a:srgbClr val="FFFFFF"/>
                </a:highlight>
                <a:latin typeface="微软雅黑"/>
                <a:ea typeface="微软雅黑"/>
              </a:rPr>
              <a:t>API</a:t>
            </a:r>
            <a:r>
              <a:rPr lang="zh-CN" sz="1600" b="0" i="0">
                <a:solidFill>
                  <a:srgbClr val="43436B"/>
                </a:solidFill>
                <a:highlight>
                  <a:srgbClr val="FFFFFF"/>
                </a:highlight>
                <a:latin typeface="微软雅黑"/>
                <a:ea typeface="微软雅黑"/>
              </a:rPr>
              <a:t>调用。</a:t>
            </a:r>
            <a:endParaRPr/>
          </a:p>
        </p:txBody>
      </p:sp>
      <p:sp>
        <p:nvSpPr>
          <p:cNvPr id="5" name="文本框 4"/>
          <p:cNvSpPr txBox="1"/>
          <p:nvPr/>
        </p:nvSpPr>
        <p:spPr bwMode="auto">
          <a:xfrm>
            <a:off x="7941928" y="1295400"/>
            <a:ext cx="3861559" cy="340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600"/>
              </a:spcAft>
              <a:defRPr/>
            </a:pPr>
            <a:r>
              <a:rPr lang="en-US" sz="2000" b="1" i="0">
                <a:solidFill>
                  <a:srgbClr val="43436B"/>
                </a:solidFill>
                <a:highlight>
                  <a:srgbClr val="FFFFFF"/>
                </a:highlight>
                <a:latin typeface="Consolas"/>
                <a:ea typeface="微软雅黑"/>
              </a:rPr>
              <a:t>./portable/GCC/ARM_CA53_64_RaspberryPi3/</a:t>
            </a:r>
            <a:r>
              <a:rPr lang="zh-CN" sz="2000" b="1" i="0">
                <a:solidFill>
                  <a:srgbClr val="43436B"/>
                </a:solidFill>
                <a:highlight>
                  <a:srgbClr val="FFFFFF"/>
                </a:highlight>
                <a:latin typeface="微软雅黑"/>
                <a:ea typeface="微软雅黑"/>
              </a:rPr>
              <a:t>目录下</a:t>
            </a:r>
            <a:endParaRPr lang="en-US" sz="2000" b="1" i="0">
              <a:solidFill>
                <a:srgbClr val="43436B"/>
              </a:solidFill>
              <a:highlight>
                <a:srgbClr val="FFFFFF"/>
              </a:highlight>
              <a:latin typeface="微软雅黑"/>
              <a:ea typeface="微软雅黑"/>
            </a:endParaRPr>
          </a:p>
          <a:p>
            <a:pPr marL="285750" indent="-285750" algn="l">
              <a:spcAft>
                <a:spcPts val="600"/>
              </a:spcAft>
              <a:buFont typeface="Arial"/>
              <a:buChar char="•"/>
              <a:defRPr/>
            </a:pPr>
            <a:r>
              <a:rPr lang="en-US" sz="1600" b="1" i="0">
                <a:solidFill>
                  <a:srgbClr val="43436B"/>
                </a:solidFill>
                <a:highlight>
                  <a:srgbClr val="FFFFFF"/>
                </a:highlight>
                <a:latin typeface="微软雅黑"/>
                <a:ea typeface="微软雅黑"/>
              </a:rPr>
              <a:t>port.c</a:t>
            </a:r>
            <a:r>
              <a:rPr lang="zh-CN" sz="1600" b="1" i="0">
                <a:solidFill>
                  <a:srgbClr val="43436B"/>
                </a:solidFill>
                <a:highlight>
                  <a:srgbClr val="FFFFFF"/>
                </a:highlight>
                <a:latin typeface="微软雅黑"/>
                <a:ea typeface="微软雅黑"/>
              </a:rPr>
              <a:t>：</a:t>
            </a:r>
            <a:r>
              <a:rPr lang="zh-CN" sz="1600" b="0" i="0">
                <a:solidFill>
                  <a:srgbClr val="43436B"/>
                </a:solidFill>
                <a:highlight>
                  <a:srgbClr val="FFFFFF"/>
                </a:highlight>
                <a:latin typeface="微软雅黑"/>
                <a:ea typeface="微软雅黑"/>
              </a:rPr>
              <a:t>包含了与</a:t>
            </a:r>
            <a:r>
              <a:rPr lang="en-US" sz="1600" b="0" i="0">
                <a:solidFill>
                  <a:srgbClr val="43436B"/>
                </a:solidFill>
                <a:highlight>
                  <a:srgbClr val="FFFFFF"/>
                </a:highlight>
                <a:latin typeface="微软雅黑"/>
                <a:ea typeface="微软雅黑"/>
              </a:rPr>
              <a:t>Raspberry Pi 3</a:t>
            </a:r>
            <a:r>
              <a:rPr lang="zh-CN" sz="1600" b="0" i="0">
                <a:solidFill>
                  <a:srgbClr val="43436B"/>
                </a:solidFill>
                <a:highlight>
                  <a:srgbClr val="FFFFFF"/>
                </a:highlight>
                <a:latin typeface="微软雅黑"/>
                <a:ea typeface="微软雅黑"/>
              </a:rPr>
              <a:t>平台相关的端口层实现。</a:t>
            </a:r>
            <a:endParaRPr/>
          </a:p>
          <a:p>
            <a:pPr marL="285750" indent="-285750" algn="l">
              <a:spcAft>
                <a:spcPts val="600"/>
              </a:spcAft>
              <a:buFont typeface="Arial"/>
              <a:buChar char="•"/>
              <a:defRPr/>
            </a:pPr>
            <a:r>
              <a:rPr lang="en-US" sz="1600" b="1" i="0">
                <a:solidFill>
                  <a:srgbClr val="43436B"/>
                </a:solidFill>
                <a:highlight>
                  <a:srgbClr val="FFFFFF"/>
                </a:highlight>
                <a:latin typeface="微软雅黑"/>
                <a:ea typeface="微软雅黑"/>
              </a:rPr>
              <a:t>portASM.S</a:t>
            </a:r>
            <a:r>
              <a:rPr lang="zh-CN" sz="1600" b="1" i="0">
                <a:solidFill>
                  <a:srgbClr val="43436B"/>
                </a:solidFill>
                <a:highlight>
                  <a:srgbClr val="FFFFFF"/>
                </a:highlight>
                <a:latin typeface="微软雅黑"/>
                <a:ea typeface="微软雅黑"/>
              </a:rPr>
              <a:t>：</a:t>
            </a:r>
            <a:r>
              <a:rPr lang="zh-CN" sz="1600" b="0" i="0">
                <a:solidFill>
                  <a:srgbClr val="43436B"/>
                </a:solidFill>
                <a:highlight>
                  <a:srgbClr val="FFFFFF"/>
                </a:highlight>
                <a:latin typeface="微软雅黑"/>
                <a:ea typeface="微软雅黑"/>
              </a:rPr>
              <a:t>汇编文件，用于平台相关的底层操作。</a:t>
            </a:r>
            <a:endParaRPr/>
          </a:p>
          <a:p>
            <a:pPr marL="285750" indent="-285750" algn="l">
              <a:spcAft>
                <a:spcPts val="600"/>
              </a:spcAft>
              <a:buFont typeface="Arial"/>
              <a:buChar char="•"/>
              <a:defRPr/>
            </a:pPr>
            <a:r>
              <a:rPr lang="en-US" sz="1600" b="1" i="0">
                <a:solidFill>
                  <a:srgbClr val="43436B"/>
                </a:solidFill>
                <a:highlight>
                  <a:srgbClr val="FFFFFF"/>
                </a:highlight>
                <a:latin typeface="微软雅黑"/>
                <a:ea typeface="微软雅黑"/>
              </a:rPr>
              <a:t>portmacro.h</a:t>
            </a:r>
            <a:r>
              <a:rPr lang="zh-CN" sz="1600" b="1" i="0">
                <a:solidFill>
                  <a:srgbClr val="43436B"/>
                </a:solidFill>
                <a:highlight>
                  <a:srgbClr val="FFFFFF"/>
                </a:highlight>
                <a:latin typeface="微软雅黑"/>
                <a:ea typeface="微软雅黑"/>
              </a:rPr>
              <a:t>：</a:t>
            </a:r>
            <a:r>
              <a:rPr lang="zh-CN" sz="1600" b="0" i="0">
                <a:solidFill>
                  <a:srgbClr val="43436B"/>
                </a:solidFill>
                <a:highlight>
                  <a:srgbClr val="FFFFFF"/>
                </a:highlight>
                <a:latin typeface="微软雅黑"/>
                <a:ea typeface="微软雅黑"/>
              </a:rPr>
              <a:t>头文件，包含了与平台相关的宏定义和类型定义。</a:t>
            </a:r>
            <a:endParaRPr/>
          </a:p>
          <a:p>
            <a:pPr marL="285750" indent="-285750" algn="l">
              <a:spcAft>
                <a:spcPts val="600"/>
              </a:spcAft>
              <a:buFont typeface="Arial"/>
              <a:buChar char="•"/>
              <a:defRPr/>
            </a:pPr>
            <a:r>
              <a:rPr lang="en-US" sz="1600" b="1" i="0">
                <a:solidFill>
                  <a:srgbClr val="43436B"/>
                </a:solidFill>
                <a:highlight>
                  <a:srgbClr val="FFFFFF"/>
                </a:highlight>
                <a:latin typeface="微软雅黑"/>
                <a:ea typeface="微软雅黑"/>
              </a:rPr>
              <a:t>MemMang/heap_1.c</a:t>
            </a:r>
            <a:r>
              <a:rPr lang="zh-CN" sz="1600" b="1" i="0">
                <a:solidFill>
                  <a:srgbClr val="43436B"/>
                </a:solidFill>
                <a:highlight>
                  <a:srgbClr val="FFFFFF"/>
                </a:highlight>
                <a:latin typeface="微软雅黑"/>
                <a:ea typeface="微软雅黑"/>
              </a:rPr>
              <a:t>：</a:t>
            </a:r>
            <a:r>
              <a:rPr lang="zh-CN" sz="1600" b="0" i="0">
                <a:solidFill>
                  <a:srgbClr val="43436B"/>
                </a:solidFill>
                <a:highlight>
                  <a:srgbClr val="FFFFFF"/>
                </a:highlight>
                <a:latin typeface="微软雅黑"/>
                <a:ea typeface="微软雅黑"/>
              </a:rPr>
              <a:t>包含了一个简单的堆内存管理器的实现。</a:t>
            </a:r>
            <a:endParaRPr/>
          </a:p>
          <a:p>
            <a:pPr>
              <a:defRPr/>
            </a:pPr>
            <a:endParaRPr lang="zh-CN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 bwMode="auto">
          <a:xfrm>
            <a:off x="533400" y="406400"/>
            <a:ext cx="7876504" cy="8890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sz="2700">
                <a:solidFill>
                  <a:schemeClr val="accent2">
                    <a:lumMod val="75000"/>
                  </a:schemeClr>
                </a:solidFill>
                <a:latin typeface="+mj-ea"/>
              </a:rPr>
              <a:t>Rust</a:t>
            </a:r>
            <a:r>
              <a:rPr lang="zh-CN" sz="2700">
                <a:solidFill>
                  <a:schemeClr val="accent2">
                    <a:lumMod val="75000"/>
                  </a:schemeClr>
                </a:solidFill>
                <a:latin typeface="+mj-ea"/>
              </a:rPr>
              <a:t>改写</a:t>
            </a:r>
            <a:br>
              <a:rPr lang="en-US" sz="4400">
                <a:solidFill>
                  <a:schemeClr val="accent2">
                    <a:lumMod val="75000"/>
                  </a:schemeClr>
                </a:solidFill>
                <a:latin typeface="+mj-ea"/>
              </a:rPr>
            </a:br>
            <a:r>
              <a:rPr lang="zh-CN" sz="4400">
                <a:solidFill>
                  <a:schemeClr val="accent2">
                    <a:lumMod val="75000"/>
                  </a:schemeClr>
                </a:solidFill>
                <a:latin typeface="+mj-ea"/>
              </a:rPr>
              <a:t>基本方法与原则</a:t>
            </a:r>
            <a:endParaRPr lang="zh-CN">
              <a:latin typeface="+mj-ea"/>
            </a:endParaRPr>
          </a:p>
        </p:txBody>
      </p:sp>
      <p:sp>
        <p:nvSpPr>
          <p:cNvPr id="3" name="文本框 2"/>
          <p:cNvSpPr txBox="1"/>
          <p:nvPr/>
        </p:nvSpPr>
        <p:spPr bwMode="auto">
          <a:xfrm>
            <a:off x="3496614" y="1487336"/>
            <a:ext cx="594635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  <a:defRPr/>
            </a:pPr>
            <a:r>
              <a:rPr lang="zh-CN" sz="1600" b="1">
                <a:latin typeface="+mj-ea"/>
                <a:ea typeface="+mj-ea"/>
              </a:rPr>
              <a:t>基本方法：</a:t>
            </a:r>
            <a:endParaRPr lang="en-US" sz="1600" b="1">
              <a:latin typeface="+mj-ea"/>
              <a:ea typeface="+mj-ea"/>
            </a:endParaRPr>
          </a:p>
          <a:p>
            <a:pPr>
              <a:defRPr/>
            </a:pPr>
            <a:r>
              <a:rPr lang="zh-CN" sz="1600">
                <a:latin typeface="+mj-ea"/>
                <a:ea typeface="+mj-ea"/>
              </a:rPr>
              <a:t>将源码的函数进行拆分为各种简单的函数或方法，然后整合</a:t>
            </a:r>
            <a:endParaRPr lang="en-US" sz="1600">
              <a:latin typeface="+mj-ea"/>
              <a:ea typeface="+mj-ea"/>
            </a:endParaRPr>
          </a:p>
          <a:p>
            <a:pPr marL="285750" indent="-285750">
              <a:buFont typeface="Arial"/>
              <a:buChar char="•"/>
              <a:defRPr/>
            </a:pPr>
            <a:r>
              <a:rPr lang="zh-CN" sz="1600" b="1">
                <a:latin typeface="+mj-ea"/>
                <a:ea typeface="+mj-ea"/>
              </a:rPr>
              <a:t>改写原则：</a:t>
            </a:r>
            <a:endParaRPr lang="en-US" sz="1600" b="1">
              <a:latin typeface="+mj-ea"/>
              <a:ea typeface="+mj-ea"/>
            </a:endParaRPr>
          </a:p>
          <a:p>
            <a:pPr>
              <a:defRPr/>
            </a:pPr>
            <a:r>
              <a:rPr lang="zh-CN" sz="1600">
                <a:latin typeface="+mj-ea"/>
                <a:ea typeface="+mj-ea"/>
              </a:rPr>
              <a:t>保留源码中的所有函数，函数的命名相应的改为符合</a:t>
            </a:r>
            <a:r>
              <a:rPr lang="en-US" sz="1600">
                <a:latin typeface="+mj-ea"/>
                <a:ea typeface="+mj-ea"/>
              </a:rPr>
              <a:t>Rust</a:t>
            </a:r>
            <a:r>
              <a:rPr lang="zh-CN" sz="1600">
                <a:latin typeface="+mj-ea"/>
                <a:ea typeface="+mj-ea"/>
              </a:rPr>
              <a:t>命名规范的版本，如“</a:t>
            </a:r>
            <a:r>
              <a:rPr lang="en-US" sz="1600">
                <a:latin typeface="Consolas"/>
                <a:ea typeface="+mj-ea"/>
              </a:rPr>
              <a:t>vInitialiseList</a:t>
            </a:r>
            <a:r>
              <a:rPr lang="zh-CN" sz="1600">
                <a:latin typeface="+mj-ea"/>
                <a:ea typeface="+mj-ea"/>
              </a:rPr>
              <a:t>”改为“</a:t>
            </a:r>
            <a:r>
              <a:rPr lang="en-US" sz="1600">
                <a:latin typeface="Consolas"/>
                <a:ea typeface="+mj-ea"/>
              </a:rPr>
              <a:t>initialize_list</a:t>
            </a:r>
            <a:r>
              <a:rPr lang="zh-CN" sz="1600">
                <a:latin typeface="+mj-ea"/>
                <a:ea typeface="+mj-ea"/>
              </a:rPr>
              <a:t>”</a:t>
            </a:r>
            <a:endParaRPr sz="1600">
              <a:latin typeface="+mj-ea"/>
              <a:ea typeface="+mj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621778" y="1295400"/>
            <a:ext cx="2574539" cy="35869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rcRect r="47399"/>
          <a:stretch/>
        </p:blipFill>
        <p:spPr bwMode="auto">
          <a:xfrm>
            <a:off x="9442969" y="293832"/>
            <a:ext cx="2127253" cy="62703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3445751" y="3002711"/>
            <a:ext cx="5747783" cy="279911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1" name="箭头: 圆角右 10"/>
          <p:cNvSpPr/>
          <p:nvPr/>
        </p:nvSpPr>
        <p:spPr bwMode="auto">
          <a:xfrm flipV="1">
            <a:off x="1558346" y="4931111"/>
            <a:ext cx="7734149" cy="1357007"/>
          </a:xfrm>
          <a:prstGeom prst="bentArrow">
            <a:avLst>
              <a:gd name="adj1" fmla="val 25000"/>
              <a:gd name="adj2" fmla="val 31752"/>
              <a:gd name="adj3" fmla="val 26898"/>
              <a:gd name="adj4" fmla="val 45272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zh-CN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 bwMode="auto">
          <a:xfrm>
            <a:off x="533400" y="406400"/>
            <a:ext cx="4830650" cy="8890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sz="2400">
                <a:solidFill>
                  <a:schemeClr val="accent2">
                    <a:lumMod val="75000"/>
                  </a:schemeClr>
                </a:solidFill>
                <a:latin typeface="+mj-ea"/>
              </a:rPr>
              <a:t>Rust</a:t>
            </a:r>
            <a:r>
              <a:rPr lang="zh-CN" sz="2400">
                <a:solidFill>
                  <a:schemeClr val="accent2">
                    <a:lumMod val="75000"/>
                  </a:schemeClr>
                </a:solidFill>
                <a:latin typeface="+mj-ea"/>
              </a:rPr>
              <a:t>改写</a:t>
            </a:r>
            <a:r>
              <a:rPr lang="en-US" sz="2400">
                <a:solidFill>
                  <a:schemeClr val="accent2">
                    <a:lumMod val="75000"/>
                  </a:schemeClr>
                </a:solidFill>
                <a:latin typeface="+mj-ea"/>
              </a:rPr>
              <a:t>——</a:t>
            </a:r>
            <a:r>
              <a:rPr lang="zh-CN" sz="2400">
                <a:solidFill>
                  <a:schemeClr val="accent2">
                    <a:lumMod val="75000"/>
                  </a:schemeClr>
                </a:solidFill>
                <a:latin typeface="+mj-ea"/>
              </a:rPr>
              <a:t>遇到的困难与解决方案</a:t>
            </a:r>
            <a:br>
              <a:rPr lang="en-US" sz="2400">
                <a:solidFill>
                  <a:schemeClr val="accent2">
                    <a:lumMod val="75000"/>
                  </a:schemeClr>
                </a:solidFill>
                <a:latin typeface="+mj-ea"/>
              </a:rPr>
            </a:br>
            <a:r>
              <a:rPr lang="en-US">
                <a:solidFill>
                  <a:schemeClr val="accent2">
                    <a:lumMod val="75000"/>
                  </a:schemeClr>
                </a:solidFill>
                <a:latin typeface="+mj-ea"/>
              </a:rPr>
              <a:t>C</a:t>
            </a:r>
            <a:r>
              <a:rPr lang="zh-CN">
                <a:solidFill>
                  <a:schemeClr val="accent2">
                    <a:lumMod val="75000"/>
                  </a:schemeClr>
                </a:solidFill>
                <a:latin typeface="+mj-ea"/>
              </a:rPr>
              <a:t>与</a:t>
            </a:r>
            <a:r>
              <a:rPr lang="en-US">
                <a:solidFill>
                  <a:schemeClr val="accent2">
                    <a:lumMod val="75000"/>
                  </a:schemeClr>
                </a:solidFill>
                <a:latin typeface="+mj-ea"/>
              </a:rPr>
              <a:t>Rust</a:t>
            </a:r>
            <a:r>
              <a:rPr lang="zh-CN">
                <a:solidFill>
                  <a:schemeClr val="accent2">
                    <a:lumMod val="75000"/>
                  </a:schemeClr>
                </a:solidFill>
                <a:latin typeface="+mj-ea"/>
              </a:rPr>
              <a:t>的相互调用</a:t>
            </a:r>
            <a:endParaRPr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6381701" y="452521"/>
            <a:ext cx="4320000" cy="21587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783464" y="1487766"/>
            <a:ext cx="4320000" cy="22470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6381701" y="2998036"/>
            <a:ext cx="4320000" cy="21978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>
            <a:off x="783464" y="4096983"/>
            <a:ext cx="4320000" cy="25464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1" name="直接连接符 7"/>
          <p:cNvCxnSpPr>
            <a:cxnSpLocks/>
          </p:cNvCxnSpPr>
          <p:nvPr/>
        </p:nvCxnSpPr>
        <p:spPr bwMode="auto">
          <a:xfrm>
            <a:off x="5810300" y="628058"/>
            <a:ext cx="0" cy="5521604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8"/>
          <p:cNvGrpSpPr/>
          <p:nvPr/>
        </p:nvGrpSpPr>
        <p:grpSpPr bwMode="auto">
          <a:xfrm>
            <a:off x="5707887" y="1429090"/>
            <a:ext cx="569672" cy="204820"/>
            <a:chOff x="5964215" y="1531583"/>
            <a:chExt cx="621997" cy="223633"/>
          </a:xfrm>
        </p:grpSpPr>
        <p:sp>
          <p:nvSpPr>
            <p:cNvPr id="13" name="椭圆 8"/>
            <p:cNvSpPr/>
            <p:nvPr/>
          </p:nvSpPr>
          <p:spPr bwMode="auto">
            <a:xfrm>
              <a:off x="5964215" y="1531583"/>
              <a:ext cx="223633" cy="223633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1">
                  <a:lumMod val="65000"/>
                </a:schemeClr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  <a:defRPr/>
              </a:pPr>
              <a:endParaRPr lang="zh-CN" sz="800">
                <a:latin typeface="Arial"/>
                <a:ea typeface="微软雅黑"/>
                <a:cs typeface="+mn-ea"/>
              </a:endParaRPr>
            </a:p>
          </p:txBody>
        </p:sp>
        <p:cxnSp>
          <p:nvCxnSpPr>
            <p:cNvPr id="14" name="直接连接符 12"/>
            <p:cNvCxnSpPr>
              <a:cxnSpLocks/>
              <a:stCxn id="13" idx="6"/>
            </p:cNvCxnSpPr>
            <p:nvPr/>
          </p:nvCxnSpPr>
          <p:spPr bwMode="auto">
            <a:xfrm>
              <a:off x="6187848" y="1643400"/>
              <a:ext cx="398364" cy="1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  <a:prstDash val="lgDash"/>
              <a:headEnd type="none"/>
              <a:tailEnd type="oval" w="lg" len="lg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2"/>
          <p:cNvGrpSpPr/>
          <p:nvPr/>
        </p:nvGrpSpPr>
        <p:grpSpPr bwMode="auto">
          <a:xfrm>
            <a:off x="5707889" y="3994573"/>
            <a:ext cx="569670" cy="204820"/>
            <a:chOff x="5964215" y="4790393"/>
            <a:chExt cx="621995" cy="223633"/>
          </a:xfrm>
        </p:grpSpPr>
        <p:sp>
          <p:nvSpPr>
            <p:cNvPr id="16" name="椭圆 10"/>
            <p:cNvSpPr/>
            <p:nvPr/>
          </p:nvSpPr>
          <p:spPr bwMode="auto">
            <a:xfrm>
              <a:off x="5964215" y="4790393"/>
              <a:ext cx="223633" cy="223633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1">
                  <a:lumMod val="65000"/>
                </a:schemeClr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  <a:defRPr/>
              </a:pPr>
              <a:endParaRPr lang="zh-CN" sz="800">
                <a:latin typeface="Arial"/>
                <a:ea typeface="微软雅黑"/>
                <a:cs typeface="+mn-ea"/>
              </a:endParaRPr>
            </a:p>
          </p:txBody>
        </p:sp>
        <p:cxnSp>
          <p:nvCxnSpPr>
            <p:cNvPr id="17" name="直接连接符 14"/>
            <p:cNvCxnSpPr>
              <a:cxnSpLocks/>
            </p:cNvCxnSpPr>
            <p:nvPr/>
          </p:nvCxnSpPr>
          <p:spPr bwMode="auto">
            <a:xfrm flipV="1">
              <a:off x="6189738" y="4902208"/>
              <a:ext cx="396472" cy="1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  <a:prstDash val="lgDash"/>
              <a:headEnd type="none"/>
              <a:tailEnd type="oval" w="lg" len="lg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0"/>
          <p:cNvGrpSpPr/>
          <p:nvPr/>
        </p:nvGrpSpPr>
        <p:grpSpPr bwMode="auto">
          <a:xfrm flipH="1">
            <a:off x="5235551" y="2508890"/>
            <a:ext cx="673813" cy="204820"/>
            <a:chOff x="5964215" y="3033279"/>
            <a:chExt cx="735705" cy="223633"/>
          </a:xfrm>
        </p:grpSpPr>
        <p:sp>
          <p:nvSpPr>
            <p:cNvPr id="19" name="椭圆 9"/>
            <p:cNvSpPr/>
            <p:nvPr/>
          </p:nvSpPr>
          <p:spPr bwMode="auto">
            <a:xfrm>
              <a:off x="5964215" y="3033279"/>
              <a:ext cx="223633" cy="223633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1">
                  <a:lumMod val="65000"/>
                </a:schemeClr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  <a:defRPr/>
              </a:pPr>
              <a:endParaRPr lang="zh-CN" sz="800">
                <a:latin typeface="Arial"/>
                <a:ea typeface="微软雅黑"/>
                <a:cs typeface="+mn-ea"/>
              </a:endParaRPr>
            </a:p>
          </p:txBody>
        </p:sp>
        <p:cxnSp>
          <p:nvCxnSpPr>
            <p:cNvPr id="20" name="直接连接符 16"/>
            <p:cNvCxnSpPr>
              <a:cxnSpLocks/>
            </p:cNvCxnSpPr>
            <p:nvPr/>
          </p:nvCxnSpPr>
          <p:spPr bwMode="auto">
            <a:xfrm>
              <a:off x="6189738" y="3145094"/>
              <a:ext cx="510182" cy="12089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  <a:prstDash val="lgDash"/>
              <a:headEnd type="none"/>
              <a:tailEnd type="oval" w="lg" len="lg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10"/>
          <p:cNvGrpSpPr/>
          <p:nvPr/>
        </p:nvGrpSpPr>
        <p:grpSpPr bwMode="auto">
          <a:xfrm flipH="1">
            <a:off x="5238891" y="5267822"/>
            <a:ext cx="673813" cy="204820"/>
            <a:chOff x="5964215" y="3033279"/>
            <a:chExt cx="735705" cy="223633"/>
          </a:xfrm>
        </p:grpSpPr>
        <p:sp>
          <p:nvSpPr>
            <p:cNvPr id="34" name="椭圆 9"/>
            <p:cNvSpPr/>
            <p:nvPr/>
          </p:nvSpPr>
          <p:spPr bwMode="auto">
            <a:xfrm>
              <a:off x="5964215" y="3033279"/>
              <a:ext cx="223633" cy="223633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1">
                  <a:lumMod val="65000"/>
                </a:schemeClr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  <a:defRPr/>
              </a:pPr>
              <a:endParaRPr lang="zh-CN" sz="800">
                <a:latin typeface="Arial"/>
                <a:ea typeface="微软雅黑"/>
                <a:cs typeface="+mn-ea"/>
              </a:endParaRPr>
            </a:p>
          </p:txBody>
        </p:sp>
        <p:cxnSp>
          <p:nvCxnSpPr>
            <p:cNvPr id="35" name="直接连接符 16"/>
            <p:cNvCxnSpPr>
              <a:cxnSpLocks/>
            </p:cNvCxnSpPr>
            <p:nvPr/>
          </p:nvCxnSpPr>
          <p:spPr bwMode="auto">
            <a:xfrm>
              <a:off x="6189738" y="3145094"/>
              <a:ext cx="510182" cy="12089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  <a:prstDash val="lgDash"/>
              <a:headEnd type="none"/>
              <a:tailEnd type="oval" w="lg" len="lg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标题 1"/>
          <p:cNvSpPr txBox="1"/>
          <p:nvPr/>
        </p:nvSpPr>
        <p:spPr bwMode="auto">
          <a:xfrm>
            <a:off x="6277559" y="5471211"/>
            <a:ext cx="4830650" cy="889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1">
                <a:solidFill>
                  <a:schemeClr val="tx1"/>
                </a:solidFill>
                <a:latin typeface="Segoe UI"/>
                <a:ea typeface="+mj-ea"/>
                <a:cs typeface="Segoe UI"/>
              </a:defRPr>
            </a:lvl1pPr>
          </a:lstStyle>
          <a:p>
            <a:pPr>
              <a:defRPr/>
            </a:pPr>
            <a:r>
              <a:rPr lang="zh-CN" sz="2800">
                <a:solidFill>
                  <a:schemeClr val="accent2">
                    <a:lumMod val="75000"/>
                  </a:schemeClr>
                </a:solidFill>
                <a:latin typeface="+mj-ea"/>
              </a:rPr>
              <a:t>逐个突破关键点</a:t>
            </a:r>
            <a:endParaRPr lang="en-US" sz="2800">
              <a:solidFill>
                <a:schemeClr val="accent2">
                  <a:lumMod val="75000"/>
                </a:schemeClr>
              </a:solidFill>
              <a:latin typeface="+mj-ea"/>
            </a:endParaRPr>
          </a:p>
          <a:p>
            <a:pPr>
              <a:defRPr/>
            </a:pPr>
            <a:r>
              <a:rPr lang="zh-CN" sz="2800">
                <a:solidFill>
                  <a:schemeClr val="accent2">
                    <a:lumMod val="75000"/>
                  </a:schemeClr>
                </a:solidFill>
                <a:latin typeface="+mj-ea"/>
              </a:rPr>
              <a:t>为项目可行性提供了坚实保证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 bwMode="auto">
          <a:xfrm>
            <a:off x="533400" y="406400"/>
            <a:ext cx="4830650" cy="8890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Rust</a:t>
            </a:r>
            <a:r>
              <a:rPr lang="zh-CN" altLang="en-US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改写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——</a:t>
            </a:r>
            <a:r>
              <a:rPr lang="zh-CN" altLang="en-US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遇到的困难与解决方案</a:t>
            </a:r>
            <a:br>
              <a:rPr lang="en-US" altLang="zh-CN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</a:b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所有权机制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CF51FA9-B967-C681-3B79-7025EFFE98B8}"/>
              </a:ext>
            </a:extLst>
          </p:cNvPr>
          <p:cNvSpPr txBox="1"/>
          <p:nvPr/>
        </p:nvSpPr>
        <p:spPr>
          <a:xfrm>
            <a:off x="533400" y="1603611"/>
            <a:ext cx="10290412" cy="21160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问题：所有权问题在链表中尤为突出。我们知道，链表中的链表项可能会在多个地方被使用，在使用完后会被释放，这会导致链表项的生命周期提前结束。</a:t>
            </a:r>
            <a:endParaRPr lang="en-US" altLang="zh-CN" dirty="0"/>
          </a:p>
          <a:p>
            <a:pPr>
              <a:lnSpc>
                <a:spcPct val="150000"/>
              </a:lnSpc>
            </a:pP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解决方案：使用数据结构</a:t>
            </a:r>
            <a:r>
              <a:rPr lang="en-US" altLang="zh-CN" dirty="0"/>
              <a:t>Arc</a:t>
            </a:r>
            <a:r>
              <a:rPr lang="zh-CN" altLang="en-US" dirty="0"/>
              <a:t>将数据包裹，</a:t>
            </a:r>
            <a:r>
              <a:rPr lang="zh-CN" altLang="en-US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它能够统计程序的不同地方对某个变量的引用，并且进行计数。只要存在这样的引用，程序就不会自动释放这个变量，从而确保了变量的有效性。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6634989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0701E0-0B8E-2CFB-8E13-24994D18B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sz="4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Rust</a:t>
            </a:r>
            <a:r>
              <a:rPr lang="zh-CN" altLang="en-US" sz="4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改写</a:t>
            </a:r>
            <a:r>
              <a:rPr lang="en-US" altLang="zh-CN" sz="4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——</a:t>
            </a:r>
            <a:r>
              <a:rPr lang="zh-CN" altLang="en-US" sz="4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遇到的困难与解决方案</a:t>
            </a:r>
            <a:br>
              <a:rPr lang="en-US" altLang="zh-CN" sz="4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</a:b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所有权机制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3828CBC-2EC3-82A2-0210-7A941E1750C7}"/>
              </a:ext>
            </a:extLst>
          </p:cNvPr>
          <p:cNvSpPr txBox="1"/>
          <p:nvPr/>
        </p:nvSpPr>
        <p:spPr>
          <a:xfrm>
            <a:off x="533400" y="1694808"/>
            <a:ext cx="10787418" cy="21185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然而使用</a:t>
            </a:r>
            <a:r>
              <a:rPr lang="en-US" altLang="zh-CN" dirty="0"/>
              <a:t>Arc</a:t>
            </a:r>
            <a:r>
              <a:rPr lang="zh-CN" altLang="en-US" dirty="0"/>
              <a:t>包裹数据又会产生新的问题</a:t>
            </a:r>
            <a:r>
              <a:rPr lang="en-US" altLang="zh-CN" dirty="0"/>
              <a:t>——</a:t>
            </a:r>
            <a:r>
              <a:rPr lang="zh-CN" altLang="en-US" dirty="0"/>
              <a:t>循环引用。如果</a:t>
            </a:r>
            <a:r>
              <a:rPr lang="en-US" altLang="zh-CN" dirty="0"/>
              <a:t>A</a:t>
            </a:r>
            <a:r>
              <a:rPr lang="zh-CN" altLang="en-US" dirty="0"/>
              <a:t>引用</a:t>
            </a:r>
            <a:r>
              <a:rPr lang="en-US" altLang="zh-CN" dirty="0"/>
              <a:t>B</a:t>
            </a:r>
            <a:r>
              <a:rPr lang="zh-CN" altLang="en-US" dirty="0"/>
              <a:t>，</a:t>
            </a:r>
            <a:r>
              <a:rPr lang="en-US" altLang="zh-CN" dirty="0"/>
              <a:t>B</a:t>
            </a:r>
            <a:r>
              <a:rPr lang="zh-CN" altLang="en-US" dirty="0"/>
              <a:t>引用</a:t>
            </a:r>
            <a:r>
              <a:rPr lang="en-US" altLang="zh-CN" dirty="0"/>
              <a:t>A</a:t>
            </a:r>
            <a:r>
              <a:rPr lang="zh-CN" altLang="en-US" dirty="0"/>
              <a:t>，那么</a:t>
            </a:r>
            <a:r>
              <a:rPr lang="en-US" altLang="zh-CN" dirty="0"/>
              <a:t>A</a:t>
            </a:r>
            <a:r>
              <a:rPr lang="zh-CN" altLang="en-US" dirty="0"/>
              <a:t>，</a:t>
            </a:r>
            <a:r>
              <a:rPr lang="en-US" altLang="zh-CN" dirty="0"/>
              <a:t>B</a:t>
            </a:r>
            <a:r>
              <a:rPr lang="zh-CN" altLang="en-US" dirty="0"/>
              <a:t>就永远无法被释放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解决方案：引入弱引用</a:t>
            </a:r>
            <a:r>
              <a:rPr lang="en-US" altLang="zh-CN" dirty="0"/>
              <a:t>Weak</a:t>
            </a:r>
            <a:r>
              <a:rPr lang="zh-CN" altLang="en-US" dirty="0"/>
              <a:t>，它不会增加引用数。同时利用</a:t>
            </a:r>
            <a:r>
              <a:rPr lang="en-US" altLang="zh-CN" dirty="0"/>
              <a:t>Rust</a:t>
            </a:r>
            <a:r>
              <a:rPr lang="zh-CN" altLang="en-US" dirty="0"/>
              <a:t>的</a:t>
            </a:r>
            <a:r>
              <a:rPr lang="en-US" altLang="zh-CN" dirty="0"/>
              <a:t>upgrade</a:t>
            </a:r>
            <a:r>
              <a:rPr lang="zh-CN" altLang="en-US" dirty="0"/>
              <a:t>和</a:t>
            </a:r>
            <a:r>
              <a:rPr lang="en-US" altLang="zh-CN" dirty="0"/>
              <a:t>downgrade</a:t>
            </a:r>
            <a:r>
              <a:rPr lang="zh-CN" altLang="en-US" dirty="0"/>
              <a:t>函数可以实现强引用</a:t>
            </a:r>
            <a:r>
              <a:rPr lang="en-US" altLang="zh-CN" dirty="0"/>
              <a:t>Arc</a:t>
            </a:r>
            <a:r>
              <a:rPr lang="zh-CN" altLang="en-US" dirty="0"/>
              <a:t>和弱引用</a:t>
            </a:r>
            <a:r>
              <a:rPr lang="en-US" altLang="zh-CN" dirty="0"/>
              <a:t>Weak</a:t>
            </a:r>
            <a:r>
              <a:rPr lang="zh-CN" altLang="en-US" dirty="0"/>
              <a:t>之间的转换，合理增减变量的引用数。</a:t>
            </a:r>
            <a:endParaRPr lang="en-US" altLang="zh-CN" dirty="0"/>
          </a:p>
          <a:p>
            <a:pPr>
              <a:lnSpc>
                <a:spcPct val="150000"/>
              </a:lnSpc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4904756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 bwMode="auto">
          <a:xfrm>
            <a:off x="533400" y="406400"/>
            <a:ext cx="4830650" cy="8890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sz="2400">
                <a:solidFill>
                  <a:schemeClr val="accent2">
                    <a:lumMod val="75000"/>
                  </a:schemeClr>
                </a:solidFill>
                <a:latin typeface="+mj-ea"/>
              </a:rPr>
              <a:t>Rust</a:t>
            </a:r>
            <a:r>
              <a:rPr lang="zh-CN" sz="2400">
                <a:solidFill>
                  <a:schemeClr val="accent2">
                    <a:lumMod val="75000"/>
                  </a:schemeClr>
                </a:solidFill>
                <a:latin typeface="+mj-ea"/>
              </a:rPr>
              <a:t>改写</a:t>
            </a:r>
            <a:r>
              <a:rPr lang="en-US" sz="2400">
                <a:solidFill>
                  <a:schemeClr val="accent2">
                    <a:lumMod val="75000"/>
                  </a:schemeClr>
                </a:solidFill>
                <a:latin typeface="+mj-ea"/>
              </a:rPr>
              <a:t>——</a:t>
            </a:r>
            <a:r>
              <a:rPr lang="zh-CN" sz="2400">
                <a:solidFill>
                  <a:schemeClr val="accent2">
                    <a:lumMod val="75000"/>
                  </a:schemeClr>
                </a:solidFill>
                <a:latin typeface="+mj-ea"/>
              </a:rPr>
              <a:t>遇到的困难与解决方案</a:t>
            </a:r>
            <a:br>
              <a:rPr lang="en-US" sz="2400">
                <a:solidFill>
                  <a:schemeClr val="accent2">
                    <a:lumMod val="75000"/>
                  </a:schemeClr>
                </a:solidFill>
                <a:latin typeface="+mj-ea"/>
              </a:rPr>
            </a:br>
            <a:r>
              <a:rPr lang="en-US">
                <a:solidFill>
                  <a:schemeClr val="accent2">
                    <a:lumMod val="75000"/>
                  </a:schemeClr>
                </a:solidFill>
                <a:latin typeface="+mj-ea"/>
              </a:rPr>
              <a:t>Const</a:t>
            </a:r>
            <a:r>
              <a:rPr lang="zh-CN">
                <a:solidFill>
                  <a:schemeClr val="accent2">
                    <a:lumMod val="75000"/>
                  </a:schemeClr>
                </a:solidFill>
                <a:latin typeface="+mj-ea"/>
              </a:rPr>
              <a:t>常量重复定义</a:t>
            </a:r>
            <a:endParaRPr/>
          </a:p>
        </p:txBody>
      </p:sp>
      <p:sp>
        <p:nvSpPr>
          <p:cNvPr id="3" name="文本框 2"/>
          <p:cNvSpPr txBox="1"/>
          <p:nvPr/>
        </p:nvSpPr>
        <p:spPr bwMode="auto">
          <a:xfrm>
            <a:off x="675564" y="1295400"/>
            <a:ext cx="8154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zh-CN"/>
              <a:t>问题：编译时报错头文件中的</a:t>
            </a:r>
            <a:r>
              <a:rPr lang="en-US"/>
              <a:t>const</a:t>
            </a:r>
            <a:r>
              <a:rPr lang="zh-CN"/>
              <a:t>常量重复定义，如下图。</a:t>
            </a:r>
            <a:endParaRPr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743802" y="1911023"/>
            <a:ext cx="7375985" cy="4148583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 bwMode="auto">
          <a:xfrm>
            <a:off x="533400" y="406400"/>
            <a:ext cx="4830650" cy="8890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sz="2400">
                <a:solidFill>
                  <a:schemeClr val="accent2">
                    <a:lumMod val="75000"/>
                  </a:schemeClr>
                </a:solidFill>
                <a:latin typeface="+mj-ea"/>
              </a:rPr>
              <a:t>Rust</a:t>
            </a:r>
            <a:r>
              <a:rPr lang="zh-CN" sz="2400">
                <a:solidFill>
                  <a:schemeClr val="accent2">
                    <a:lumMod val="75000"/>
                  </a:schemeClr>
                </a:solidFill>
                <a:latin typeface="+mj-ea"/>
              </a:rPr>
              <a:t>改写</a:t>
            </a:r>
            <a:r>
              <a:rPr lang="en-US" sz="2400">
                <a:solidFill>
                  <a:schemeClr val="accent2">
                    <a:lumMod val="75000"/>
                  </a:schemeClr>
                </a:solidFill>
                <a:latin typeface="+mj-ea"/>
              </a:rPr>
              <a:t>——</a:t>
            </a:r>
            <a:r>
              <a:rPr lang="zh-CN" sz="2400">
                <a:solidFill>
                  <a:schemeClr val="accent2">
                    <a:lumMod val="75000"/>
                  </a:schemeClr>
                </a:solidFill>
                <a:latin typeface="+mj-ea"/>
              </a:rPr>
              <a:t>遇到的困难与解决方案</a:t>
            </a:r>
            <a:br>
              <a:rPr lang="en-US" sz="2400">
                <a:solidFill>
                  <a:schemeClr val="accent2">
                    <a:lumMod val="75000"/>
                  </a:schemeClr>
                </a:solidFill>
                <a:latin typeface="+mj-ea"/>
              </a:rPr>
            </a:br>
            <a:r>
              <a:rPr lang="en-US">
                <a:solidFill>
                  <a:schemeClr val="accent2">
                    <a:lumMod val="75000"/>
                  </a:schemeClr>
                </a:solidFill>
                <a:latin typeface="+mj-ea"/>
              </a:rPr>
              <a:t>Const</a:t>
            </a:r>
            <a:r>
              <a:rPr lang="zh-CN">
                <a:solidFill>
                  <a:schemeClr val="accent2">
                    <a:lumMod val="75000"/>
                  </a:schemeClr>
                </a:solidFill>
                <a:latin typeface="+mj-ea"/>
              </a:rPr>
              <a:t>常量重复定义</a:t>
            </a:r>
            <a:endParaRPr/>
          </a:p>
        </p:txBody>
      </p:sp>
      <p:sp>
        <p:nvSpPr>
          <p:cNvPr id="5" name="文本框 4"/>
          <p:cNvSpPr txBox="1"/>
          <p:nvPr/>
        </p:nvSpPr>
        <p:spPr bwMode="auto">
          <a:xfrm>
            <a:off x="675564" y="1295400"/>
            <a:ext cx="8536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zh-CN"/>
              <a:t>解决方案：将重复定义的</a:t>
            </a:r>
            <a:r>
              <a:rPr lang="en-US"/>
              <a:t>const</a:t>
            </a:r>
            <a:r>
              <a:rPr lang="zh-CN"/>
              <a:t>常量改成宏定义的形式</a:t>
            </a:r>
            <a:endParaRPr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675564" y="1902055"/>
            <a:ext cx="8698981" cy="3797023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 bwMode="auto">
          <a:xfrm>
            <a:off x="533400" y="406400"/>
            <a:ext cx="10358718" cy="8890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sz="2400">
                <a:solidFill>
                  <a:schemeClr val="accent2">
                    <a:lumMod val="75000"/>
                  </a:schemeClr>
                </a:solidFill>
                <a:latin typeface="+mj-ea"/>
              </a:rPr>
              <a:t>Rust</a:t>
            </a:r>
            <a:r>
              <a:rPr lang="zh-CN" sz="2400">
                <a:solidFill>
                  <a:schemeClr val="accent2">
                    <a:lumMod val="75000"/>
                  </a:schemeClr>
                </a:solidFill>
                <a:latin typeface="+mj-ea"/>
              </a:rPr>
              <a:t>改写</a:t>
            </a:r>
            <a:r>
              <a:rPr lang="en-US" sz="2400">
                <a:solidFill>
                  <a:schemeClr val="accent2">
                    <a:lumMod val="75000"/>
                  </a:schemeClr>
                </a:solidFill>
                <a:latin typeface="+mj-ea"/>
              </a:rPr>
              <a:t>——</a:t>
            </a:r>
            <a:r>
              <a:rPr lang="zh-CN" sz="2400">
                <a:solidFill>
                  <a:schemeClr val="accent2">
                    <a:lumMod val="75000"/>
                  </a:schemeClr>
                </a:solidFill>
                <a:latin typeface="+mj-ea"/>
              </a:rPr>
              <a:t>遇到的困难与解决方案</a:t>
            </a:r>
            <a:br>
              <a:rPr lang="en-US" sz="2400">
                <a:solidFill>
                  <a:schemeClr val="accent2">
                    <a:lumMod val="75000"/>
                  </a:schemeClr>
                </a:solidFill>
                <a:latin typeface="+mj-ea"/>
              </a:rPr>
            </a:br>
            <a:r>
              <a:rPr lang="zh-CN">
                <a:solidFill>
                  <a:schemeClr val="accent2">
                    <a:lumMod val="75000"/>
                  </a:schemeClr>
                </a:solidFill>
                <a:latin typeface="+mj-ea"/>
              </a:rPr>
              <a:t>一部分具有函数功能的宏被忽略</a:t>
            </a:r>
            <a:endParaRPr/>
          </a:p>
        </p:txBody>
      </p:sp>
      <p:sp>
        <p:nvSpPr>
          <p:cNvPr id="4" name="文本框 3"/>
          <p:cNvSpPr txBox="1"/>
          <p:nvPr/>
        </p:nvSpPr>
        <p:spPr bwMode="auto">
          <a:xfrm>
            <a:off x="533400" y="1295400"/>
            <a:ext cx="8154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zh-CN"/>
              <a:t>问题：在使用</a:t>
            </a:r>
            <a:r>
              <a:rPr lang="en-US"/>
              <a:t>bindgen</a:t>
            </a:r>
            <a:r>
              <a:rPr lang="zh-CN"/>
              <a:t>时，头文件中的一部分具有函数功能的宏会被忽略</a:t>
            </a:r>
            <a:endParaRPr/>
          </a:p>
        </p:txBody>
      </p:sp>
      <p:sp>
        <p:nvSpPr>
          <p:cNvPr id="6" name="文本框 5"/>
          <p:cNvSpPr txBox="1"/>
          <p:nvPr/>
        </p:nvSpPr>
        <p:spPr bwMode="auto">
          <a:xfrm>
            <a:off x="533400" y="1801505"/>
            <a:ext cx="10604311" cy="2118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/>
              <a:t>解决方案：</a:t>
            </a:r>
            <a:endParaRPr lang="en-US"/>
          </a:p>
          <a:p>
            <a:pPr>
              <a:lnSpc>
                <a:spcPct val="150000"/>
              </a:lnSpc>
              <a:defRPr/>
            </a:pPr>
            <a:r>
              <a:rPr lang="zh-CN"/>
              <a:t>方案一：专门写一个函数来扫描所有头文件，将具有函数功能的宏以</a:t>
            </a:r>
            <a:r>
              <a:rPr lang="en-US"/>
              <a:t>macro</a:t>
            </a:r>
            <a:r>
              <a:rPr lang="zh-CN"/>
              <a:t>的形式追加到</a:t>
            </a:r>
            <a:r>
              <a:rPr lang="en-US"/>
              <a:t>bindgen</a:t>
            </a:r>
            <a:r>
              <a:rPr lang="zh-CN"/>
              <a:t>末尾</a:t>
            </a:r>
            <a:endParaRPr lang="en-US"/>
          </a:p>
          <a:p>
            <a:pPr>
              <a:lnSpc>
                <a:spcPct val="150000"/>
              </a:lnSpc>
              <a:defRPr/>
            </a:pPr>
            <a:r>
              <a:rPr lang="zh-CN"/>
              <a:t>方案二：手动将所有具有函数功能的宏修改为具有相同名称和功能的函数</a:t>
            </a:r>
            <a:endParaRPr lang="en-US"/>
          </a:p>
          <a:p>
            <a:pPr>
              <a:lnSpc>
                <a:spcPct val="150000"/>
              </a:lnSpc>
              <a:defRPr/>
            </a:pPr>
            <a:endParaRPr lang="en-US"/>
          </a:p>
          <a:p>
            <a:pPr>
              <a:lnSpc>
                <a:spcPct val="150000"/>
              </a:lnSpc>
              <a:defRPr/>
            </a:pPr>
            <a:endParaRPr 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635758" y="3776752"/>
            <a:ext cx="8864221" cy="2523434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 bwMode="auto">
          <a:xfrm>
            <a:off x="533400" y="3126654"/>
            <a:ext cx="7663218" cy="454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/>
              <a:t>由于这样的宏并不是很多，所以我们选择了方案二，下面是一个例子：</a:t>
            </a:r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1587" y="1587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0" name="oleObj" r:id="rId4" imgW="7772400" imgH="10058400" progId="TCLayout.ActiveDocument.1">
                  <p:embed/>
                </p:oleObj>
              </mc:Choice>
              <mc:Fallback>
                <p:oleObj name="oleObj" r:id="rId4" imgW="7772400" imgH="10058400" progId="TCLayout.ActiveDocument.1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5"/>
                      <a:stretch/>
                    </p:blipFill>
                    <p:spPr bwMode="auto">
                      <a:xfrm>
                        <a:off x="1587" y="1587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ounded Rectangle 6"/>
          <p:cNvSpPr/>
          <p:nvPr/>
        </p:nvSpPr>
        <p:spPr bwMode="auto">
          <a:xfrm>
            <a:off x="795378" y="572069"/>
            <a:ext cx="11125200" cy="4953000"/>
          </a:xfrm>
          <a:prstGeom prst="roundRect">
            <a:avLst>
              <a:gd name="adj" fmla="val 970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en-US"/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>
          <a:blip r:embed="rId6"/>
          <a:srcRect l="4251" t="311" r="36430" b="2075"/>
          <a:stretch/>
        </p:blipFill>
        <p:spPr bwMode="auto">
          <a:xfrm>
            <a:off x="410570" y="1143569"/>
            <a:ext cx="4514850" cy="4953000"/>
          </a:xfrm>
          <a:custGeom>
            <a:avLst/>
            <a:gdLst>
              <a:gd name="connsiteX0" fmla="*/ 409587 w 4514850"/>
              <a:gd name="connsiteY0" fmla="*/ 0 h 4953000"/>
              <a:gd name="connsiteX1" fmla="*/ 4105263 w 4514850"/>
              <a:gd name="connsiteY1" fmla="*/ 0 h 4953000"/>
              <a:gd name="connsiteX2" fmla="*/ 4514850 w 4514850"/>
              <a:gd name="connsiteY2" fmla="*/ 409587 h 4953000"/>
              <a:gd name="connsiteX3" fmla="*/ 4514850 w 4514850"/>
              <a:gd name="connsiteY3" fmla="*/ 4543413 h 4953000"/>
              <a:gd name="connsiteX4" fmla="*/ 4105263 w 4514850"/>
              <a:gd name="connsiteY4" fmla="*/ 4953000 h 4953000"/>
              <a:gd name="connsiteX5" fmla="*/ 409587 w 4514850"/>
              <a:gd name="connsiteY5" fmla="*/ 4953000 h 4953000"/>
              <a:gd name="connsiteX6" fmla="*/ 0 w 4514850"/>
              <a:gd name="connsiteY6" fmla="*/ 4543413 h 4953000"/>
              <a:gd name="connsiteX7" fmla="*/ 0 w 4514850"/>
              <a:gd name="connsiteY7" fmla="*/ 409587 h 4953000"/>
              <a:gd name="connsiteX8" fmla="*/ 409587 w 4514850"/>
              <a:gd name="connsiteY8" fmla="*/ 0 h 495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14850" h="4953000" extrusionOk="0">
                <a:moveTo>
                  <a:pt x="409587" y="0"/>
                </a:moveTo>
                <a:lnTo>
                  <a:pt x="4105263" y="0"/>
                </a:lnTo>
                <a:cubicBezTo>
                  <a:pt x="4331472" y="0"/>
                  <a:pt x="4514850" y="183378"/>
                  <a:pt x="4514850" y="409587"/>
                </a:cubicBezTo>
                <a:lnTo>
                  <a:pt x="4514850" y="4543413"/>
                </a:lnTo>
                <a:cubicBezTo>
                  <a:pt x="4514850" y="4769622"/>
                  <a:pt x="4331472" y="4953000"/>
                  <a:pt x="4105263" y="4953000"/>
                </a:cubicBezTo>
                <a:lnTo>
                  <a:pt x="409587" y="4953000"/>
                </a:lnTo>
                <a:cubicBezTo>
                  <a:pt x="183378" y="4953000"/>
                  <a:pt x="0" y="4769622"/>
                  <a:pt x="0" y="4543413"/>
                </a:cubicBezTo>
                <a:lnTo>
                  <a:pt x="0" y="409587"/>
                </a:lnTo>
                <a:cubicBezTo>
                  <a:pt x="0" y="183378"/>
                  <a:pt x="183378" y="0"/>
                  <a:pt x="409587" y="0"/>
                </a:cubicBezTo>
                <a:close/>
              </a:path>
            </a:pathLst>
          </a:custGeom>
        </p:spPr>
      </p:pic>
      <p:sp>
        <p:nvSpPr>
          <p:cNvPr id="6" name="Rounded Rectangle 5"/>
          <p:cNvSpPr/>
          <p:nvPr/>
        </p:nvSpPr>
        <p:spPr bwMode="auto">
          <a:xfrm>
            <a:off x="410570" y="1143569"/>
            <a:ext cx="4514850" cy="4953000"/>
          </a:xfrm>
          <a:prstGeom prst="roundRect">
            <a:avLst>
              <a:gd name="adj" fmla="val 9072"/>
            </a:avLst>
          </a:prstGeom>
          <a:gradFill>
            <a:gsLst>
              <a:gs pos="0">
                <a:srgbClr val="363795">
                  <a:alpha val="75000"/>
                </a:srgbClr>
              </a:gs>
              <a:gs pos="100000">
                <a:srgbClr val="005C97">
                  <a:alpha val="90000"/>
                </a:srgbClr>
              </a:gs>
            </a:gsLst>
            <a:lin ang="18900000" scaled="1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/>
          </a:p>
        </p:txBody>
      </p:sp>
      <p:sp>
        <p:nvSpPr>
          <p:cNvPr id="11" name="Freeform 10"/>
          <p:cNvSpPr/>
          <p:nvPr/>
        </p:nvSpPr>
        <p:spPr bwMode="auto">
          <a:xfrm>
            <a:off x="410570" y="1715068"/>
            <a:ext cx="3714750" cy="1047750"/>
          </a:xfrm>
          <a:custGeom>
            <a:avLst/>
            <a:gdLst>
              <a:gd name="connsiteX0" fmla="*/ 0 w 3714750"/>
              <a:gd name="connsiteY0" fmla="*/ 0 h 1047750"/>
              <a:gd name="connsiteX1" fmla="*/ 3190875 w 3714750"/>
              <a:gd name="connsiteY1" fmla="*/ 0 h 1047750"/>
              <a:gd name="connsiteX2" fmla="*/ 3714750 w 3714750"/>
              <a:gd name="connsiteY2" fmla="*/ 523875 h 1047750"/>
              <a:gd name="connsiteX3" fmla="*/ 3190875 w 3714750"/>
              <a:gd name="connsiteY3" fmla="*/ 1047750 h 1047750"/>
              <a:gd name="connsiteX4" fmla="*/ 0 w 3714750"/>
              <a:gd name="connsiteY4" fmla="*/ 1047750 h 1047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14750" h="1047750" extrusionOk="0">
                <a:moveTo>
                  <a:pt x="0" y="0"/>
                </a:moveTo>
                <a:lnTo>
                  <a:pt x="3190875" y="0"/>
                </a:lnTo>
                <a:cubicBezTo>
                  <a:pt x="3480203" y="0"/>
                  <a:pt x="3714750" y="234547"/>
                  <a:pt x="3714750" y="523875"/>
                </a:cubicBezTo>
                <a:cubicBezTo>
                  <a:pt x="3714750" y="813203"/>
                  <a:pt x="3480203" y="1047750"/>
                  <a:pt x="3190875" y="1047750"/>
                </a:cubicBezTo>
                <a:lnTo>
                  <a:pt x="0" y="1047750"/>
                </a:lnTo>
                <a:close/>
              </a:path>
            </a:pathLst>
          </a:cu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2400" b="1"/>
          </a:p>
        </p:txBody>
      </p:sp>
      <p:grpSp>
        <p:nvGrpSpPr>
          <p:cNvPr id="16" name="Group 15"/>
          <p:cNvGrpSpPr/>
          <p:nvPr/>
        </p:nvGrpSpPr>
        <p:grpSpPr bwMode="auto">
          <a:xfrm>
            <a:off x="943970" y="1920706"/>
            <a:ext cx="630662" cy="636476"/>
            <a:chOff x="2684463" y="3619500"/>
            <a:chExt cx="344487" cy="347663"/>
          </a:xfrm>
        </p:grpSpPr>
        <p:sp>
          <p:nvSpPr>
            <p:cNvPr id="17" name="Rectangle 16"/>
            <p:cNvSpPr>
              <a:spLocks noChangeArrowheads="1"/>
            </p:cNvSpPr>
            <p:nvPr/>
          </p:nvSpPr>
          <p:spPr bwMode="auto">
            <a:xfrm>
              <a:off x="2728913" y="3709988"/>
              <a:ext cx="180975" cy="257175"/>
            </a:xfrm>
            <a:prstGeom prst="rect">
              <a:avLst/>
            </a:pr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18" name="Freeform 17"/>
            <p:cNvSpPr/>
            <p:nvPr/>
          </p:nvSpPr>
          <p:spPr bwMode="auto">
            <a:xfrm>
              <a:off x="2684463" y="3619500"/>
              <a:ext cx="90488" cy="241300"/>
            </a:xfrm>
            <a:custGeom>
              <a:avLst/>
              <a:gdLst>
                <a:gd name="T0" fmla="*/ 12 w 24"/>
                <a:gd name="T1" fmla="*/ 64 h 64"/>
                <a:gd name="T2" fmla="*/ 0 w 24"/>
                <a:gd name="T3" fmla="*/ 64 h 64"/>
                <a:gd name="T4" fmla="*/ 0 w 24"/>
                <a:gd name="T5" fmla="*/ 12 h 64"/>
                <a:gd name="T6" fmla="*/ 12 w 24"/>
                <a:gd name="T7" fmla="*/ 0 h 64"/>
                <a:gd name="T8" fmla="*/ 24 w 24"/>
                <a:gd name="T9" fmla="*/ 12 h 64"/>
                <a:gd name="T10" fmla="*/ 12 w 24"/>
                <a:gd name="T11" fmla="*/ 24 h 64"/>
                <a:gd name="T12" fmla="*/ 12 w 24"/>
                <a:gd name="T13" fmla="*/ 16 h 64"/>
                <a:gd name="T14" fmla="*/ 23 w 24"/>
                <a:gd name="T15" fmla="*/ 16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" h="64" extrusionOk="0">
                  <a:moveTo>
                    <a:pt x="12" y="64"/>
                  </a:moveTo>
                  <a:cubicBezTo>
                    <a:pt x="0" y="64"/>
                    <a:pt x="0" y="64"/>
                    <a:pt x="0" y="64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9" y="0"/>
                    <a:pt x="24" y="5"/>
                    <a:pt x="24" y="12"/>
                  </a:cubicBezTo>
                  <a:cubicBezTo>
                    <a:pt x="24" y="19"/>
                    <a:pt x="19" y="24"/>
                    <a:pt x="12" y="24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23" y="16"/>
                    <a:pt x="23" y="16"/>
                    <a:pt x="23" y="16"/>
                  </a:cubicBezTo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19" name="Freeform 18"/>
            <p:cNvSpPr/>
            <p:nvPr/>
          </p:nvSpPr>
          <p:spPr bwMode="auto">
            <a:xfrm>
              <a:off x="2728913" y="3619500"/>
              <a:ext cx="225425" cy="90488"/>
            </a:xfrm>
            <a:custGeom>
              <a:avLst/>
              <a:gdLst>
                <a:gd name="T0" fmla="*/ 48 w 60"/>
                <a:gd name="T1" fmla="*/ 24 h 24"/>
                <a:gd name="T2" fmla="*/ 60 w 60"/>
                <a:gd name="T3" fmla="*/ 12 h 24"/>
                <a:gd name="T4" fmla="*/ 48 w 60"/>
                <a:gd name="T5" fmla="*/ 0 h 24"/>
                <a:gd name="T6" fmla="*/ 0 w 60"/>
                <a:gd name="T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0" h="24" extrusionOk="0">
                  <a:moveTo>
                    <a:pt x="48" y="24"/>
                  </a:moveTo>
                  <a:cubicBezTo>
                    <a:pt x="55" y="24"/>
                    <a:pt x="60" y="19"/>
                    <a:pt x="60" y="12"/>
                  </a:cubicBezTo>
                  <a:cubicBezTo>
                    <a:pt x="60" y="5"/>
                    <a:pt x="55" y="0"/>
                    <a:pt x="48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20" name="Line 8"/>
            <p:cNvSpPr>
              <a:spLocks noChangeShapeType="1"/>
            </p:cNvSpPr>
            <p:nvPr/>
          </p:nvSpPr>
          <p:spPr bwMode="auto">
            <a:xfrm>
              <a:off x="2819400" y="3770313"/>
              <a:ext cx="60325" cy="0"/>
            </a:xfrm>
            <a:prstGeom prst="line">
              <a:avLst/>
            </a:pr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21" name="Line 9"/>
            <p:cNvSpPr>
              <a:spLocks noChangeShapeType="1"/>
            </p:cNvSpPr>
            <p:nvPr/>
          </p:nvSpPr>
          <p:spPr bwMode="auto">
            <a:xfrm>
              <a:off x="2819400" y="3830637"/>
              <a:ext cx="60325" cy="0"/>
            </a:xfrm>
            <a:prstGeom prst="line">
              <a:avLst/>
            </a:pr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22" name="Line 10"/>
            <p:cNvSpPr>
              <a:spLocks noChangeShapeType="1"/>
            </p:cNvSpPr>
            <p:nvPr/>
          </p:nvSpPr>
          <p:spPr bwMode="auto">
            <a:xfrm>
              <a:off x="2819400" y="3892550"/>
              <a:ext cx="60325" cy="0"/>
            </a:xfrm>
            <a:prstGeom prst="line">
              <a:avLst/>
            </a:pr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23" name="Freeform 22"/>
            <p:cNvSpPr/>
            <p:nvPr/>
          </p:nvSpPr>
          <p:spPr bwMode="auto">
            <a:xfrm>
              <a:off x="2759075" y="3740149"/>
              <a:ext cx="38100" cy="30162"/>
            </a:xfrm>
            <a:custGeom>
              <a:avLst/>
              <a:gdLst>
                <a:gd name="T0" fmla="*/ 0 w 24"/>
                <a:gd name="T1" fmla="*/ 14 h 19"/>
                <a:gd name="T2" fmla="*/ 5 w 24"/>
                <a:gd name="T3" fmla="*/ 19 h 19"/>
                <a:gd name="T4" fmla="*/ 24 w 24"/>
                <a:gd name="T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" h="19" extrusionOk="0">
                  <a:moveTo>
                    <a:pt x="0" y="14"/>
                  </a:moveTo>
                  <a:lnTo>
                    <a:pt x="5" y="19"/>
                  </a:lnTo>
                  <a:lnTo>
                    <a:pt x="24" y="0"/>
                  </a:lnTo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24" name="Freeform 23"/>
            <p:cNvSpPr/>
            <p:nvPr/>
          </p:nvSpPr>
          <p:spPr bwMode="auto">
            <a:xfrm>
              <a:off x="2759075" y="3800475"/>
              <a:ext cx="38100" cy="30162"/>
            </a:xfrm>
            <a:custGeom>
              <a:avLst/>
              <a:gdLst>
                <a:gd name="T0" fmla="*/ 0 w 24"/>
                <a:gd name="T1" fmla="*/ 15 h 19"/>
                <a:gd name="T2" fmla="*/ 5 w 24"/>
                <a:gd name="T3" fmla="*/ 19 h 19"/>
                <a:gd name="T4" fmla="*/ 24 w 24"/>
                <a:gd name="T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" h="19" extrusionOk="0">
                  <a:moveTo>
                    <a:pt x="0" y="15"/>
                  </a:moveTo>
                  <a:lnTo>
                    <a:pt x="5" y="19"/>
                  </a:lnTo>
                  <a:lnTo>
                    <a:pt x="24" y="0"/>
                  </a:lnTo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25" name="Freeform 24"/>
            <p:cNvSpPr/>
            <p:nvPr/>
          </p:nvSpPr>
          <p:spPr bwMode="auto">
            <a:xfrm>
              <a:off x="2984500" y="3702050"/>
              <a:ext cx="44450" cy="265113"/>
            </a:xfrm>
            <a:custGeom>
              <a:avLst/>
              <a:gdLst>
                <a:gd name="T0" fmla="*/ 12 w 12"/>
                <a:gd name="T1" fmla="*/ 64 h 70"/>
                <a:gd name="T2" fmla="*/ 6 w 12"/>
                <a:gd name="T3" fmla="*/ 70 h 70"/>
                <a:gd name="T4" fmla="*/ 0 w 12"/>
                <a:gd name="T5" fmla="*/ 64 h 70"/>
                <a:gd name="T6" fmla="*/ 0 w 12"/>
                <a:gd name="T7" fmla="*/ 6 h 70"/>
                <a:gd name="T8" fmla="*/ 6 w 12"/>
                <a:gd name="T9" fmla="*/ 0 h 70"/>
                <a:gd name="T10" fmla="*/ 12 w 12"/>
                <a:gd name="T11" fmla="*/ 6 h 70"/>
                <a:gd name="T12" fmla="*/ 12 w 12"/>
                <a:gd name="T13" fmla="*/ 64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70" extrusionOk="0">
                  <a:moveTo>
                    <a:pt x="12" y="64"/>
                  </a:moveTo>
                  <a:cubicBezTo>
                    <a:pt x="12" y="67"/>
                    <a:pt x="9" y="70"/>
                    <a:pt x="6" y="70"/>
                  </a:cubicBezTo>
                  <a:cubicBezTo>
                    <a:pt x="3" y="70"/>
                    <a:pt x="0" y="67"/>
                    <a:pt x="0" y="64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lnTo>
                    <a:pt x="12" y="64"/>
                  </a:lnTo>
                  <a:close/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26" name="Line 14"/>
            <p:cNvSpPr>
              <a:spLocks noChangeShapeType="1"/>
            </p:cNvSpPr>
            <p:nvPr/>
          </p:nvSpPr>
          <p:spPr bwMode="auto">
            <a:xfrm>
              <a:off x="2984500" y="3937000"/>
              <a:ext cx="44450" cy="0"/>
            </a:xfrm>
            <a:prstGeom prst="line">
              <a:avLst/>
            </a:pr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27" name="Line 15"/>
            <p:cNvSpPr>
              <a:spLocks noChangeShapeType="1"/>
            </p:cNvSpPr>
            <p:nvPr/>
          </p:nvSpPr>
          <p:spPr bwMode="auto">
            <a:xfrm>
              <a:off x="2984500" y="3830637"/>
              <a:ext cx="44450" cy="0"/>
            </a:xfrm>
            <a:prstGeom prst="line">
              <a:avLst/>
            </a:pr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28" name="Freeform 27"/>
            <p:cNvSpPr/>
            <p:nvPr/>
          </p:nvSpPr>
          <p:spPr bwMode="auto">
            <a:xfrm>
              <a:off x="2954338" y="3717925"/>
              <a:ext cx="30162" cy="136525"/>
            </a:xfrm>
            <a:custGeom>
              <a:avLst/>
              <a:gdLst>
                <a:gd name="T0" fmla="*/ 0 w 8"/>
                <a:gd name="T1" fmla="*/ 36 h 36"/>
                <a:gd name="T2" fmla="*/ 0 w 8"/>
                <a:gd name="T3" fmla="*/ 6 h 36"/>
                <a:gd name="T4" fmla="*/ 6 w 8"/>
                <a:gd name="T5" fmla="*/ 0 h 36"/>
                <a:gd name="T6" fmla="*/ 8 w 8"/>
                <a:gd name="T7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6" extrusionOk="0">
                  <a:moveTo>
                    <a:pt x="0" y="36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8" y="0"/>
                    <a:pt x="8" y="0"/>
                    <a:pt x="8" y="0"/>
                  </a:cubicBezTo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</p:grpSp>
      <p:sp>
        <p:nvSpPr>
          <p:cNvPr id="31" name="Title 1"/>
          <p:cNvSpPr txBox="1"/>
          <p:nvPr/>
        </p:nvSpPr>
        <p:spPr bwMode="auto">
          <a:xfrm>
            <a:off x="1025346" y="3148645"/>
            <a:ext cx="3465001" cy="830997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1">
                <a:solidFill>
                  <a:schemeClr val="tx1"/>
                </a:solidFill>
                <a:latin typeface="Georgia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6000">
                <a:solidFill>
                  <a:schemeClr val="bg1"/>
                </a:solidFill>
                <a:latin typeface="Segoe UI"/>
                <a:cs typeface="Segoe UI"/>
              </a:rPr>
              <a:t>Contents</a:t>
            </a:r>
            <a:endParaRPr sz="5400"/>
          </a:p>
        </p:txBody>
      </p:sp>
      <p:sp>
        <p:nvSpPr>
          <p:cNvPr id="32" name="Title 1"/>
          <p:cNvSpPr txBox="1"/>
          <p:nvPr/>
        </p:nvSpPr>
        <p:spPr bwMode="auto">
          <a:xfrm>
            <a:off x="5612413" y="1143569"/>
            <a:ext cx="586724" cy="4985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1">
                <a:solidFill>
                  <a:schemeClr val="tx1"/>
                </a:solidFill>
                <a:latin typeface="Georgia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3600" i="1">
                <a:solidFill>
                  <a:srgbClr val="105B97"/>
                </a:solidFill>
                <a:latin typeface="Segoe UI"/>
                <a:cs typeface="Segoe UI"/>
              </a:rPr>
              <a:t>1</a:t>
            </a:r>
            <a:endParaRPr/>
          </a:p>
        </p:txBody>
      </p:sp>
      <p:sp>
        <p:nvSpPr>
          <p:cNvPr id="33" name="Title 1"/>
          <p:cNvSpPr txBox="1"/>
          <p:nvPr/>
        </p:nvSpPr>
        <p:spPr bwMode="auto">
          <a:xfrm>
            <a:off x="6486998" y="1197426"/>
            <a:ext cx="2621701" cy="4431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1">
                <a:solidFill>
                  <a:schemeClr val="tx1"/>
                </a:solidFill>
                <a:latin typeface="Georgia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zh-CN" sz="3200">
                <a:solidFill>
                  <a:schemeClr val="tx2"/>
                </a:solidFill>
                <a:latin typeface="Segoe UI"/>
                <a:cs typeface="Segoe UI"/>
              </a:rPr>
              <a:t>引言</a:t>
            </a:r>
            <a:endParaRPr lang="en-US" sz="3200">
              <a:solidFill>
                <a:schemeClr val="tx2"/>
              </a:solidFill>
              <a:latin typeface="Segoe UI"/>
              <a:cs typeface="Segoe UI"/>
            </a:endParaRPr>
          </a:p>
        </p:txBody>
      </p:sp>
      <p:sp>
        <p:nvSpPr>
          <p:cNvPr id="34" name="Title 1"/>
          <p:cNvSpPr txBox="1"/>
          <p:nvPr/>
        </p:nvSpPr>
        <p:spPr bwMode="auto">
          <a:xfrm>
            <a:off x="5609350" y="2292625"/>
            <a:ext cx="586724" cy="4985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1">
                <a:solidFill>
                  <a:schemeClr val="tx1"/>
                </a:solidFill>
                <a:latin typeface="Georgia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3600" i="1">
                <a:solidFill>
                  <a:srgbClr val="105B97"/>
                </a:solidFill>
                <a:latin typeface="Segoe UI"/>
                <a:cs typeface="Segoe UI"/>
              </a:rPr>
              <a:t>2</a:t>
            </a:r>
            <a:endParaRPr/>
          </a:p>
        </p:txBody>
      </p:sp>
      <p:sp>
        <p:nvSpPr>
          <p:cNvPr id="35" name="Title 1"/>
          <p:cNvSpPr txBox="1"/>
          <p:nvPr/>
        </p:nvSpPr>
        <p:spPr bwMode="auto">
          <a:xfrm>
            <a:off x="6486147" y="2298901"/>
            <a:ext cx="2404435" cy="4431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1">
                <a:solidFill>
                  <a:schemeClr val="tx1"/>
                </a:solidFill>
                <a:latin typeface="Georgia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3200">
                <a:solidFill>
                  <a:schemeClr val="tx2"/>
                </a:solidFill>
                <a:latin typeface="Segoe UI"/>
                <a:cs typeface="Segoe UI"/>
              </a:rPr>
              <a:t>Rust</a:t>
            </a:r>
            <a:r>
              <a:rPr lang="zh-CN" sz="3200">
                <a:solidFill>
                  <a:schemeClr val="tx2"/>
                </a:solidFill>
                <a:latin typeface="Segoe UI"/>
                <a:cs typeface="Segoe UI"/>
              </a:rPr>
              <a:t>改写</a:t>
            </a:r>
            <a:endParaRPr lang="en-US" sz="3200">
              <a:solidFill>
                <a:schemeClr val="tx2"/>
              </a:solidFill>
              <a:latin typeface="Segoe UI"/>
              <a:cs typeface="Segoe UI"/>
            </a:endParaRPr>
          </a:p>
        </p:txBody>
      </p:sp>
      <p:sp>
        <p:nvSpPr>
          <p:cNvPr id="36" name="Title 1"/>
          <p:cNvSpPr txBox="1"/>
          <p:nvPr/>
        </p:nvSpPr>
        <p:spPr bwMode="auto">
          <a:xfrm>
            <a:off x="5609350" y="3423889"/>
            <a:ext cx="586724" cy="4985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1">
                <a:solidFill>
                  <a:schemeClr val="tx1"/>
                </a:solidFill>
                <a:latin typeface="Georgia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3600" i="1">
                <a:solidFill>
                  <a:srgbClr val="105B97"/>
                </a:solidFill>
                <a:latin typeface="Segoe UI"/>
                <a:cs typeface="Segoe UI"/>
              </a:rPr>
              <a:t>3</a:t>
            </a:r>
            <a:endParaRPr/>
          </a:p>
        </p:txBody>
      </p:sp>
      <p:sp>
        <p:nvSpPr>
          <p:cNvPr id="37" name="Title 1"/>
          <p:cNvSpPr txBox="1"/>
          <p:nvPr/>
        </p:nvSpPr>
        <p:spPr bwMode="auto">
          <a:xfrm>
            <a:off x="6486147" y="3423889"/>
            <a:ext cx="4514850" cy="4431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1">
                <a:solidFill>
                  <a:schemeClr val="tx1"/>
                </a:solidFill>
                <a:latin typeface="Georgia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3200">
                <a:solidFill>
                  <a:schemeClr val="tx2"/>
                </a:solidFill>
                <a:latin typeface="Segoe UI"/>
                <a:cs typeface="Segoe UI"/>
              </a:rPr>
              <a:t>MMU</a:t>
            </a:r>
            <a:r>
              <a:rPr lang="zh-CN" sz="3200">
                <a:solidFill>
                  <a:schemeClr val="tx2"/>
                </a:solidFill>
                <a:latin typeface="Segoe UI"/>
                <a:cs typeface="Segoe UI"/>
              </a:rPr>
              <a:t>部分</a:t>
            </a:r>
            <a:endParaRPr lang="en-US" sz="3200">
              <a:solidFill>
                <a:schemeClr val="tx2"/>
              </a:solidFill>
              <a:latin typeface="Segoe UI"/>
              <a:cs typeface="Segoe UI"/>
            </a:endParaRPr>
          </a:p>
        </p:txBody>
      </p:sp>
      <p:cxnSp>
        <p:nvCxnSpPr>
          <p:cNvPr id="44" name="Straight Connector 43"/>
          <p:cNvCxnSpPr>
            <a:cxnSpLocks/>
          </p:cNvCxnSpPr>
          <p:nvPr/>
        </p:nvCxnSpPr>
        <p:spPr bwMode="auto">
          <a:xfrm>
            <a:off x="5609350" y="1979599"/>
            <a:ext cx="240785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cxnSpLocks/>
          </p:cNvCxnSpPr>
          <p:nvPr/>
        </p:nvCxnSpPr>
        <p:spPr bwMode="auto">
          <a:xfrm>
            <a:off x="5609350" y="3070512"/>
            <a:ext cx="240785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>
            <a:cxnSpLocks/>
          </p:cNvCxnSpPr>
          <p:nvPr/>
        </p:nvCxnSpPr>
        <p:spPr bwMode="auto">
          <a:xfrm>
            <a:off x="8658323" y="1979599"/>
            <a:ext cx="240785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cxnSpLocks/>
          </p:cNvCxnSpPr>
          <p:nvPr/>
        </p:nvCxnSpPr>
        <p:spPr bwMode="auto">
          <a:xfrm>
            <a:off x="8658323" y="3070512"/>
            <a:ext cx="240785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 txBox="1"/>
          <p:nvPr/>
        </p:nvSpPr>
        <p:spPr bwMode="auto">
          <a:xfrm>
            <a:off x="5609350" y="4452199"/>
            <a:ext cx="586724" cy="4985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1">
                <a:solidFill>
                  <a:schemeClr val="tx1"/>
                </a:solidFill>
                <a:latin typeface="Georgia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3600" i="1">
                <a:solidFill>
                  <a:srgbClr val="105B97"/>
                </a:solidFill>
                <a:latin typeface="Segoe UI"/>
                <a:cs typeface="Segoe UI"/>
              </a:rPr>
              <a:t>4</a:t>
            </a:r>
            <a:endParaRPr/>
          </a:p>
        </p:txBody>
      </p:sp>
      <p:sp>
        <p:nvSpPr>
          <p:cNvPr id="3" name="Title 1"/>
          <p:cNvSpPr txBox="1"/>
          <p:nvPr/>
        </p:nvSpPr>
        <p:spPr bwMode="auto">
          <a:xfrm>
            <a:off x="6486147" y="4452199"/>
            <a:ext cx="4514850" cy="4431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1">
                <a:solidFill>
                  <a:schemeClr val="tx1"/>
                </a:solidFill>
                <a:latin typeface="Georgia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zh-CN" sz="3200">
                <a:solidFill>
                  <a:schemeClr val="tx2"/>
                </a:solidFill>
                <a:latin typeface="Segoe UI"/>
                <a:cs typeface="Segoe UI"/>
              </a:rPr>
              <a:t>交叉编译与上板</a:t>
            </a:r>
            <a:endParaRPr lang="en-US" sz="3200">
              <a:solidFill>
                <a:schemeClr val="tx2"/>
              </a:solidFill>
              <a:latin typeface="Segoe UI"/>
              <a:cs typeface="Segoe UI"/>
            </a:endParaRPr>
          </a:p>
        </p:txBody>
      </p:sp>
      <p:cxnSp>
        <p:nvCxnSpPr>
          <p:cNvPr id="5" name="Straight Connector 44"/>
          <p:cNvCxnSpPr>
            <a:cxnSpLocks/>
          </p:cNvCxnSpPr>
          <p:nvPr/>
        </p:nvCxnSpPr>
        <p:spPr bwMode="auto">
          <a:xfrm>
            <a:off x="5609350" y="4106470"/>
            <a:ext cx="240785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46"/>
          <p:cNvCxnSpPr>
            <a:cxnSpLocks/>
          </p:cNvCxnSpPr>
          <p:nvPr/>
        </p:nvCxnSpPr>
        <p:spPr bwMode="auto">
          <a:xfrm>
            <a:off x="8658323" y="4106470"/>
            <a:ext cx="240785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 bwMode="auto">
          <a:xfrm>
            <a:off x="533400" y="406400"/>
            <a:ext cx="4830650" cy="8890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sz="2400">
                <a:solidFill>
                  <a:schemeClr val="accent2">
                    <a:lumMod val="75000"/>
                  </a:schemeClr>
                </a:solidFill>
                <a:latin typeface="+mj-ea"/>
              </a:rPr>
              <a:t>Rust</a:t>
            </a:r>
            <a:r>
              <a:rPr lang="zh-CN" sz="2400">
                <a:solidFill>
                  <a:schemeClr val="accent2">
                    <a:lumMod val="75000"/>
                  </a:schemeClr>
                </a:solidFill>
                <a:latin typeface="+mj-ea"/>
              </a:rPr>
              <a:t>改写</a:t>
            </a:r>
            <a:r>
              <a:rPr lang="en-US" sz="2400">
                <a:solidFill>
                  <a:schemeClr val="accent2">
                    <a:lumMod val="75000"/>
                  </a:schemeClr>
                </a:solidFill>
                <a:latin typeface="+mj-ea"/>
              </a:rPr>
              <a:t>——</a:t>
            </a:r>
            <a:r>
              <a:rPr lang="zh-CN" sz="2400">
                <a:solidFill>
                  <a:schemeClr val="accent2">
                    <a:lumMod val="75000"/>
                  </a:schemeClr>
                </a:solidFill>
                <a:latin typeface="+mj-ea"/>
              </a:rPr>
              <a:t>遇到的困难与解决方案</a:t>
            </a:r>
            <a:br>
              <a:rPr lang="en-US" sz="2400">
                <a:solidFill>
                  <a:schemeClr val="accent2">
                    <a:lumMod val="75000"/>
                  </a:schemeClr>
                </a:solidFill>
                <a:latin typeface="+mj-ea"/>
              </a:rPr>
            </a:br>
            <a:r>
              <a:rPr lang="zh-CN">
                <a:solidFill>
                  <a:schemeClr val="accent2">
                    <a:lumMod val="75000"/>
                  </a:schemeClr>
                </a:solidFill>
                <a:latin typeface="+mj-ea"/>
              </a:rPr>
              <a:t>适配上板</a:t>
            </a:r>
            <a:endParaRPr/>
          </a:p>
        </p:txBody>
      </p:sp>
      <p:sp>
        <p:nvSpPr>
          <p:cNvPr id="4" name="文本框 3"/>
          <p:cNvSpPr txBox="1"/>
          <p:nvPr/>
        </p:nvSpPr>
        <p:spPr bwMode="auto">
          <a:xfrm>
            <a:off x="533400" y="1658470"/>
            <a:ext cx="10768083" cy="21160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zh-CN"/>
              <a:t>问题：上板时为</a:t>
            </a:r>
            <a:r>
              <a:rPr lang="en-US"/>
              <a:t>no-std</a:t>
            </a:r>
            <a:r>
              <a:rPr lang="zh-CN"/>
              <a:t>环境，这意味着不支持</a:t>
            </a:r>
            <a:r>
              <a:rPr lang="en-US"/>
              <a:t>std</a:t>
            </a:r>
            <a:r>
              <a:rPr lang="zh-CN"/>
              <a:t>库，而我们的代码中大量使用了</a:t>
            </a:r>
            <a:r>
              <a:rPr lang="en-US"/>
              <a:t>std</a:t>
            </a:r>
            <a:r>
              <a:rPr lang="zh-CN"/>
              <a:t>库的功能。</a:t>
            </a:r>
            <a:endParaRPr lang="en-US"/>
          </a:p>
          <a:p>
            <a:pPr>
              <a:defRPr/>
            </a:pPr>
            <a:endParaRPr lang="en-US"/>
          </a:p>
          <a:p>
            <a:pPr>
              <a:defRPr/>
            </a:pPr>
            <a:r>
              <a:rPr lang="zh-CN"/>
              <a:t>解决方案：使用</a:t>
            </a:r>
            <a:r>
              <a:rPr lang="en-US"/>
              <a:t>no-std</a:t>
            </a:r>
            <a:r>
              <a:rPr lang="zh-CN"/>
              <a:t>环境支持的库如</a:t>
            </a:r>
            <a:r>
              <a:rPr lang="en-US"/>
              <a:t>core</a:t>
            </a:r>
            <a:r>
              <a:rPr lang="zh-CN"/>
              <a:t>，</a:t>
            </a:r>
            <a:r>
              <a:rPr lang="en-US"/>
              <a:t>alloc</a:t>
            </a:r>
            <a:r>
              <a:rPr lang="zh-CN"/>
              <a:t>等来替代</a:t>
            </a:r>
            <a:r>
              <a:rPr lang="en-US"/>
              <a:t>std</a:t>
            </a:r>
            <a:r>
              <a:rPr lang="zh-CN"/>
              <a:t>：</a:t>
            </a:r>
            <a:endParaRPr lang="en-US"/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en-US"/>
              <a:t>core</a:t>
            </a:r>
            <a:r>
              <a:rPr lang="zh-CN"/>
              <a:t>：</a:t>
            </a:r>
            <a:r>
              <a:rPr lang="zh-CN" sz="1600"/>
              <a:t>核心库，提供</a:t>
            </a:r>
            <a:r>
              <a:rPr lang="en-US" sz="1600"/>
              <a:t>Rust</a:t>
            </a:r>
            <a:r>
              <a:rPr lang="zh-CN" sz="1600"/>
              <a:t>语言的基础设施，如基础数据类型、操作符、宏等</a:t>
            </a:r>
            <a:endParaRPr lang="en-US" sz="1600"/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en-US"/>
              <a:t>alloc</a:t>
            </a:r>
            <a:r>
              <a:rPr lang="zh-CN"/>
              <a:t>：</a:t>
            </a:r>
            <a:r>
              <a:rPr lang="zh-CN" sz="1600"/>
              <a:t>提供动态内存分配的支持</a:t>
            </a:r>
            <a:endParaRPr lang="en-US" sz="1600"/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en-US"/>
              <a:t>no_std_async</a:t>
            </a:r>
            <a:r>
              <a:rPr lang="zh-CN"/>
              <a:t>：</a:t>
            </a:r>
            <a:r>
              <a:rPr lang="zh-CN" sz="1600"/>
              <a:t>专为</a:t>
            </a:r>
            <a:r>
              <a:rPr lang="en-US" sz="1600"/>
              <a:t>no-std</a:t>
            </a:r>
            <a:r>
              <a:rPr lang="zh-CN" sz="1600"/>
              <a:t>环境设计的异步库，旨在提供不依赖标准库的情况下使用异步编程的能力</a:t>
            </a:r>
            <a:endParaRPr lang="en-US" sz="16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 bwMode="auto">
          <a:xfrm>
            <a:off x="533400" y="406400"/>
            <a:ext cx="4830650" cy="8890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sz="2400">
                <a:solidFill>
                  <a:schemeClr val="accent2">
                    <a:lumMod val="75000"/>
                  </a:schemeClr>
                </a:solidFill>
                <a:latin typeface="+mj-ea"/>
              </a:rPr>
              <a:t>Rust</a:t>
            </a:r>
            <a:r>
              <a:rPr lang="zh-CN" sz="2400">
                <a:solidFill>
                  <a:schemeClr val="accent2">
                    <a:lumMod val="75000"/>
                  </a:schemeClr>
                </a:solidFill>
                <a:latin typeface="+mj-ea"/>
              </a:rPr>
              <a:t>改写</a:t>
            </a:r>
            <a:r>
              <a:rPr lang="en-US" sz="2400">
                <a:solidFill>
                  <a:schemeClr val="accent2">
                    <a:lumMod val="75000"/>
                  </a:schemeClr>
                </a:solidFill>
                <a:latin typeface="+mj-ea"/>
              </a:rPr>
              <a:t>——</a:t>
            </a:r>
            <a:r>
              <a:rPr lang="zh-CN" sz="2400">
                <a:solidFill>
                  <a:schemeClr val="accent2">
                    <a:lumMod val="75000"/>
                  </a:schemeClr>
                </a:solidFill>
                <a:latin typeface="+mj-ea"/>
              </a:rPr>
              <a:t>遇到的困难与解决方案</a:t>
            </a:r>
            <a:br>
              <a:rPr lang="en-US" sz="2400">
                <a:solidFill>
                  <a:schemeClr val="accent2">
                    <a:lumMod val="75000"/>
                  </a:schemeClr>
                </a:solidFill>
                <a:latin typeface="+mj-ea"/>
              </a:rPr>
            </a:br>
            <a:r>
              <a:rPr lang="zh-CN">
                <a:solidFill>
                  <a:schemeClr val="accent2">
                    <a:lumMod val="75000"/>
                  </a:schemeClr>
                </a:solidFill>
                <a:latin typeface="+mj-ea"/>
              </a:rPr>
              <a:t>适配上板</a:t>
            </a:r>
            <a:endParaRPr/>
          </a:p>
        </p:txBody>
      </p:sp>
      <p:sp>
        <p:nvSpPr>
          <p:cNvPr id="3" name="文本框 2"/>
          <p:cNvSpPr txBox="1"/>
          <p:nvPr/>
        </p:nvSpPr>
        <p:spPr bwMode="auto">
          <a:xfrm>
            <a:off x="533399" y="1468104"/>
            <a:ext cx="11261036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dirty="0"/>
              <a:t>在代码的具体实现中，我们做了以下替换：</a:t>
            </a:r>
            <a:endParaRPr lang="en-US" dirty="0"/>
          </a:p>
          <a:p>
            <a:pPr>
              <a:defRPr/>
            </a:pPr>
            <a:endParaRPr lang="en-US" dirty="0"/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en-US" b="1" dirty="0">
                <a:solidFill>
                  <a:srgbClr val="000000"/>
                </a:solidFill>
                <a:latin typeface="Consolas"/>
                <a:ea typeface="等线 Light"/>
                <a:cs typeface="Times New Roman"/>
              </a:rPr>
              <a:t>std::sync =&gt; </a:t>
            </a:r>
            <a:r>
              <a:rPr lang="en-US" b="1" dirty="0" err="1">
                <a:solidFill>
                  <a:srgbClr val="000000"/>
                </a:solidFill>
                <a:latin typeface="Consolas"/>
                <a:ea typeface="等线 Light"/>
                <a:cs typeface="Times New Roman"/>
              </a:rPr>
              <a:t>alloc</a:t>
            </a:r>
            <a:r>
              <a:rPr lang="en-US" b="1" dirty="0">
                <a:solidFill>
                  <a:srgbClr val="000000"/>
                </a:solidFill>
                <a:latin typeface="Consolas"/>
                <a:ea typeface="等线 Light"/>
                <a:cs typeface="Times New Roman"/>
              </a:rPr>
              <a:t>::sync</a:t>
            </a:r>
            <a:endParaRPr dirty="0"/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en-US" b="1" dirty="0">
                <a:solidFill>
                  <a:srgbClr val="000000"/>
                </a:solidFill>
                <a:latin typeface="Consolas"/>
                <a:ea typeface="等线 Light"/>
                <a:cs typeface="Times New Roman"/>
              </a:rPr>
              <a:t>std::</a:t>
            </a:r>
            <a:r>
              <a:rPr lang="en-US" b="1" dirty="0" err="1">
                <a:solidFill>
                  <a:srgbClr val="000000"/>
                </a:solidFill>
                <a:latin typeface="Consolas"/>
                <a:ea typeface="等线 Light"/>
                <a:cs typeface="Times New Roman"/>
              </a:rPr>
              <a:t>fmt</a:t>
            </a:r>
            <a:r>
              <a:rPr lang="en-US" b="1" dirty="0">
                <a:solidFill>
                  <a:srgbClr val="000000"/>
                </a:solidFill>
                <a:latin typeface="Consolas"/>
                <a:ea typeface="等线 Light"/>
                <a:cs typeface="Times New Roman"/>
              </a:rPr>
              <a:t>   =&gt; core::</a:t>
            </a:r>
            <a:r>
              <a:rPr lang="en-US" b="1" dirty="0" err="1">
                <a:solidFill>
                  <a:srgbClr val="000000"/>
                </a:solidFill>
                <a:latin typeface="Consolas"/>
                <a:ea typeface="等线 Light"/>
                <a:cs typeface="Times New Roman"/>
              </a:rPr>
              <a:t>fmt</a:t>
            </a:r>
            <a:endParaRPr lang="en-US" b="1" dirty="0">
              <a:solidFill>
                <a:srgbClr val="000000"/>
              </a:solidFill>
              <a:latin typeface="Consolas"/>
              <a:ea typeface="等线 Light"/>
              <a:cs typeface="Times New Roman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en-US" b="1" dirty="0">
                <a:solidFill>
                  <a:srgbClr val="000000"/>
                </a:solidFill>
                <a:latin typeface="Consolas"/>
                <a:ea typeface="等线 Light"/>
                <a:cs typeface="Times New Roman"/>
              </a:rPr>
              <a:t>std::cell::</a:t>
            </a:r>
            <a:r>
              <a:rPr lang="en-US" b="1" dirty="0" err="1">
                <a:solidFill>
                  <a:srgbClr val="000000"/>
                </a:solidFill>
                <a:latin typeface="Consolas"/>
                <a:ea typeface="等线 Light"/>
                <a:cs typeface="Times New Roman"/>
              </a:rPr>
              <a:t>UnsafeCell</a:t>
            </a:r>
            <a:r>
              <a:rPr lang="en-US" b="1" dirty="0">
                <a:solidFill>
                  <a:srgbClr val="000000"/>
                </a:solidFill>
                <a:latin typeface="Consolas"/>
                <a:ea typeface="等线 Light"/>
                <a:cs typeface="Times New Roman"/>
              </a:rPr>
              <a:t> =&gt; core::cell::</a:t>
            </a:r>
            <a:r>
              <a:rPr lang="en-US" b="1" dirty="0" err="1">
                <a:solidFill>
                  <a:srgbClr val="000000"/>
                </a:solidFill>
                <a:latin typeface="Consolas"/>
                <a:ea typeface="等线 Light"/>
                <a:cs typeface="Times New Roman"/>
              </a:rPr>
              <a:t>UnsafeCell</a:t>
            </a:r>
            <a:endParaRPr lang="en-US" b="1" dirty="0">
              <a:solidFill>
                <a:srgbClr val="000000"/>
              </a:solidFill>
              <a:latin typeface="Consolas"/>
              <a:ea typeface="等线 Light"/>
              <a:cs typeface="Times New Roman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en-US" b="1" dirty="0">
                <a:solidFill>
                  <a:srgbClr val="000000"/>
                </a:solidFill>
                <a:latin typeface="Consolas"/>
                <a:ea typeface="等线 Light"/>
                <a:cs typeface="Times New Roman"/>
              </a:rPr>
              <a:t>std::collections::</a:t>
            </a:r>
            <a:r>
              <a:rPr lang="en-US" b="1" dirty="0" err="1">
                <a:solidFill>
                  <a:srgbClr val="000000"/>
                </a:solidFill>
                <a:latin typeface="Consolas"/>
                <a:ea typeface="等线 Light"/>
                <a:cs typeface="Times New Roman"/>
              </a:rPr>
              <a:t>VecDeque</a:t>
            </a:r>
            <a:r>
              <a:rPr lang="en-US" b="1" dirty="0">
                <a:solidFill>
                  <a:srgbClr val="000000"/>
                </a:solidFill>
                <a:latin typeface="Consolas"/>
                <a:ea typeface="等线 Light"/>
                <a:cs typeface="Times New Roman"/>
              </a:rPr>
              <a:t> =&gt; </a:t>
            </a:r>
            <a:r>
              <a:rPr lang="en-US" b="1" dirty="0" err="1">
                <a:solidFill>
                  <a:srgbClr val="000000"/>
                </a:solidFill>
                <a:latin typeface="Consolas"/>
                <a:ea typeface="等线 Light"/>
                <a:cs typeface="Times New Roman"/>
              </a:rPr>
              <a:t>alloc</a:t>
            </a:r>
            <a:r>
              <a:rPr lang="en-US" b="1" dirty="0">
                <a:solidFill>
                  <a:srgbClr val="000000"/>
                </a:solidFill>
                <a:latin typeface="Consolas"/>
                <a:ea typeface="等线 Light"/>
                <a:cs typeface="Times New Roman"/>
              </a:rPr>
              <a:t>::collections::</a:t>
            </a:r>
            <a:r>
              <a:rPr lang="en-US" b="1" dirty="0" err="1">
                <a:solidFill>
                  <a:srgbClr val="000000"/>
                </a:solidFill>
                <a:latin typeface="Consolas"/>
                <a:ea typeface="等线 Light"/>
                <a:cs typeface="Times New Roman"/>
              </a:rPr>
              <a:t>VecDeque</a:t>
            </a:r>
            <a:endParaRPr lang="en-US" b="1" dirty="0">
              <a:solidFill>
                <a:srgbClr val="000000"/>
              </a:solidFill>
              <a:latin typeface="Consolas"/>
              <a:ea typeface="等线 Light"/>
              <a:cs typeface="Times New Roman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en-US" b="1" dirty="0">
                <a:solidFill>
                  <a:srgbClr val="000000"/>
                </a:solidFill>
                <a:latin typeface="Consolas"/>
                <a:ea typeface="等线 Light"/>
                <a:cs typeface="Times New Roman"/>
              </a:rPr>
              <a:t>std::boxed =&gt; </a:t>
            </a:r>
            <a:r>
              <a:rPr lang="en-US" b="1" dirty="0" err="1">
                <a:solidFill>
                  <a:srgbClr val="000000"/>
                </a:solidFill>
                <a:latin typeface="Consolas"/>
                <a:ea typeface="等线 Light"/>
                <a:cs typeface="Times New Roman"/>
              </a:rPr>
              <a:t>alloc</a:t>
            </a:r>
            <a:r>
              <a:rPr lang="en-US" b="1" dirty="0">
                <a:solidFill>
                  <a:srgbClr val="000000"/>
                </a:solidFill>
                <a:latin typeface="Consolas"/>
                <a:ea typeface="等线 Light"/>
                <a:cs typeface="Times New Roman"/>
              </a:rPr>
              <a:t>::boxed</a:t>
            </a:r>
            <a:endParaRPr dirty="0"/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en-US" b="1" dirty="0">
                <a:solidFill>
                  <a:srgbClr val="000000"/>
                </a:solidFill>
                <a:latin typeface="Consolas"/>
                <a:ea typeface="等线 Light"/>
                <a:cs typeface="Times New Roman"/>
              </a:rPr>
              <a:t>std::mem =&gt; core::mem</a:t>
            </a:r>
            <a:endParaRPr dirty="0"/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en-US" b="1" dirty="0">
                <a:solidFill>
                  <a:srgbClr val="000000"/>
                </a:solidFill>
                <a:latin typeface="Consolas"/>
                <a:ea typeface="等线 Light"/>
                <a:cs typeface="Times New Roman"/>
              </a:rPr>
              <a:t>std::sync::</a:t>
            </a:r>
            <a:r>
              <a:rPr lang="en-US" b="1" dirty="0" err="1">
                <a:solidFill>
                  <a:srgbClr val="000000"/>
                </a:solidFill>
                <a:latin typeface="Consolas"/>
                <a:ea typeface="等线 Light"/>
                <a:cs typeface="Times New Roman"/>
              </a:rPr>
              <a:t>RwLock</a:t>
            </a:r>
            <a:r>
              <a:rPr lang="en-US" b="1" dirty="0">
                <a:solidFill>
                  <a:srgbClr val="000000"/>
                </a:solidFill>
                <a:latin typeface="Consolas"/>
                <a:ea typeface="等线 Light"/>
                <a:cs typeface="Times New Roman"/>
              </a:rPr>
              <a:t> =&gt; </a:t>
            </a:r>
            <a:r>
              <a:rPr lang="zh-CN" altLang="en-US" b="1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/>
              </a:rPr>
              <a:t>内置库中并没有</a:t>
            </a:r>
            <a:endParaRPr lang="en-US" altLang="zh-CN" b="1" dirty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/>
            </a:endParaRPr>
          </a:p>
          <a:p>
            <a:pPr marL="742950" lvl="1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zh-CN" altLang="en-US" b="1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/>
              </a:rPr>
              <a:t>引入了</a:t>
            </a:r>
            <a:r>
              <a:rPr lang="zh-CN" altLang="en-US" b="1" dirty="0">
                <a:solidFill>
                  <a:srgbClr val="000000"/>
                </a:solidFill>
                <a:latin typeface="Consolas"/>
                <a:ea typeface="等线 Light"/>
                <a:cs typeface="Times New Roman"/>
              </a:rPr>
              <a:t> </a:t>
            </a:r>
            <a:r>
              <a:rPr lang="en-US" altLang="zh-CN" b="1" dirty="0" err="1">
                <a:solidFill>
                  <a:srgbClr val="000000"/>
                </a:solidFill>
                <a:latin typeface="Consolas"/>
                <a:ea typeface="等线 Light"/>
                <a:cs typeface="Times New Roman"/>
              </a:rPr>
              <a:t>synctools</a:t>
            </a:r>
            <a:r>
              <a:rPr lang="en-US" altLang="zh-CN" b="1" dirty="0">
                <a:solidFill>
                  <a:srgbClr val="000000"/>
                </a:solidFill>
                <a:latin typeface="Consolas"/>
                <a:ea typeface="等线 Light"/>
                <a:cs typeface="Times New Roman"/>
              </a:rPr>
              <a:t>::</a:t>
            </a:r>
            <a:r>
              <a:rPr lang="en-US" altLang="zh-CN" b="1" dirty="0" err="1">
                <a:solidFill>
                  <a:srgbClr val="000000"/>
                </a:solidFill>
                <a:latin typeface="Consolas"/>
                <a:ea typeface="等线 Light"/>
                <a:cs typeface="Times New Roman"/>
              </a:rPr>
              <a:t>rwlock</a:t>
            </a:r>
            <a:r>
              <a:rPr lang="zh-CN" altLang="en-US" b="1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/>
              </a:rPr>
              <a:t>，后由于需要实现 </a:t>
            </a:r>
            <a:r>
              <a:rPr lang="en-US" altLang="zh-CN" b="1" dirty="0">
                <a:solidFill>
                  <a:srgbClr val="000000"/>
                </a:solidFill>
                <a:latin typeface="Consolas"/>
                <a:ea typeface="等线 Light"/>
                <a:cs typeface="Times New Roman"/>
              </a:rPr>
              <a:t>Default trait </a:t>
            </a:r>
            <a:r>
              <a:rPr lang="zh-CN" altLang="en-US" b="1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/>
              </a:rPr>
              <a:t>将代码下载后并入项目。</a:t>
            </a:r>
            <a:endParaRPr lang="en-US" b="1" dirty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/>
            </a:endParaRPr>
          </a:p>
          <a:p>
            <a:pPr>
              <a:lnSpc>
                <a:spcPct val="150000"/>
              </a:lnSpc>
              <a:defRPr/>
            </a:pPr>
            <a:endParaRPr lang="en-US" altLang="zh-CN" dirty="0"/>
          </a:p>
          <a:p>
            <a:pPr>
              <a:lnSpc>
                <a:spcPct val="150000"/>
              </a:lnSpc>
              <a:defRPr/>
            </a:pPr>
            <a:r>
              <a:rPr lang="zh-CN" dirty="0"/>
              <a:t>此外，在实现某些功能时，还引入了诸如</a:t>
            </a:r>
            <a:r>
              <a:rPr lang="en-US" b="1" dirty="0">
                <a:solidFill>
                  <a:srgbClr val="000000"/>
                </a:solidFill>
                <a:latin typeface="Consolas"/>
                <a:ea typeface="等线 Light"/>
                <a:cs typeface="Times New Roman"/>
              </a:rPr>
              <a:t>core::marker::</a:t>
            </a:r>
            <a:r>
              <a:rPr lang="en-US" b="1" dirty="0" err="1">
                <a:solidFill>
                  <a:srgbClr val="000000"/>
                </a:solidFill>
                <a:latin typeface="Consolas"/>
                <a:ea typeface="等线 Light"/>
                <a:cs typeface="Times New Roman"/>
              </a:rPr>
              <a:t>PhantomData</a:t>
            </a:r>
            <a:r>
              <a:rPr lang="zh-CN" dirty="0"/>
              <a:t>等</a:t>
            </a:r>
            <a:r>
              <a:rPr lang="en-US" dirty="0"/>
              <a:t>no-std</a:t>
            </a:r>
            <a:r>
              <a:rPr lang="zh-CN" dirty="0"/>
              <a:t>环境的库中的内容。</a:t>
            </a:r>
            <a:endParaRPr lang="en-US" dirty="0"/>
          </a:p>
          <a:p>
            <a:pPr marL="285750" indent="-285750">
              <a:buFont typeface="Arial"/>
              <a:buChar char="•"/>
              <a:defRPr/>
            </a:pPr>
            <a:endParaRPr lang="en-US" dirty="0"/>
          </a:p>
          <a:p>
            <a:pPr>
              <a:defRPr/>
            </a:pPr>
            <a:endParaRPr lang="zh-CN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7AC784-A136-387E-B4CD-2562395FCD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sz="4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Rust</a:t>
            </a:r>
            <a:r>
              <a:rPr lang="zh-CN" altLang="en-US" sz="4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改写</a:t>
            </a:r>
            <a:r>
              <a:rPr lang="en-US" altLang="zh-CN" sz="4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——</a:t>
            </a:r>
            <a:r>
              <a:rPr lang="zh-CN" altLang="en-US" sz="4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关键模块</a:t>
            </a:r>
            <a:br>
              <a:rPr lang="en-US" altLang="zh-CN" sz="4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</a:br>
            <a:r>
              <a:rPr lang="en-US" altLang="zh-CN" sz="4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list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模块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05DF3D3-B002-E8A2-110B-B21156170929}"/>
              </a:ext>
            </a:extLst>
          </p:cNvPr>
          <p:cNvSpPr txBox="1"/>
          <p:nvPr/>
        </p:nvSpPr>
        <p:spPr>
          <a:xfrm>
            <a:off x="655093" y="1473958"/>
            <a:ext cx="10174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数据结构定义：</a:t>
            </a:r>
            <a:endParaRPr lang="en-US" altLang="zh-CN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0195C08-D154-ACB8-AC5C-539390E02927}"/>
              </a:ext>
            </a:extLst>
          </p:cNvPr>
          <p:cNvSpPr txBox="1"/>
          <p:nvPr/>
        </p:nvSpPr>
        <p:spPr>
          <a:xfrm>
            <a:off x="655094" y="2032166"/>
            <a:ext cx="2586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链表项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0874DDA-18B9-F032-E32A-62B4CCE6F089}"/>
              </a:ext>
            </a:extLst>
          </p:cNvPr>
          <p:cNvSpPr txBox="1"/>
          <p:nvPr/>
        </p:nvSpPr>
        <p:spPr>
          <a:xfrm>
            <a:off x="6096000" y="2021848"/>
            <a:ext cx="25862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链表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146C36FB-A7FB-5646-7F5F-F6A8EE360C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4282" y="2487321"/>
            <a:ext cx="5548706" cy="279425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450F4973-1AAD-361E-06BC-1B78676607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150" y="2487321"/>
            <a:ext cx="4987146" cy="2886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1963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75048B6-B04C-F0FB-6AF7-2280E9B4A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sz="4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Rust</a:t>
            </a:r>
            <a:r>
              <a:rPr lang="zh-CN" altLang="en-US" sz="4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改写</a:t>
            </a:r>
            <a:r>
              <a:rPr lang="en-US" altLang="zh-CN" sz="4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——</a:t>
            </a:r>
            <a:r>
              <a:rPr lang="zh-CN" altLang="en-US" sz="4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关键模块</a:t>
            </a:r>
            <a:br>
              <a:rPr lang="en-US" altLang="zh-CN" sz="4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</a:br>
            <a:r>
              <a:rPr lang="en-US" altLang="zh-CN" sz="4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list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模块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DE7BCD7-4562-B1B8-FB74-6FC45C0FB920}"/>
              </a:ext>
            </a:extLst>
          </p:cNvPr>
          <p:cNvSpPr txBox="1"/>
          <p:nvPr/>
        </p:nvSpPr>
        <p:spPr>
          <a:xfrm>
            <a:off x="648269" y="1535373"/>
            <a:ext cx="9328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首先为链表项实现一系列基本功能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9DF0F0E-D870-89EE-CC1C-942985A42E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2416" y="624764"/>
            <a:ext cx="4917545" cy="537721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F916AD6F-5719-F582-7948-BBF73EA59743}"/>
              </a:ext>
            </a:extLst>
          </p:cNvPr>
          <p:cNvSpPr txBox="1"/>
          <p:nvPr/>
        </p:nvSpPr>
        <p:spPr>
          <a:xfrm>
            <a:off x="7369792" y="6143823"/>
            <a:ext cx="31048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为链表项定义的一系列方法</a:t>
            </a:r>
          </a:p>
        </p:txBody>
      </p:sp>
    </p:spTree>
    <p:extLst>
      <p:ext uri="{BB962C8B-B14F-4D97-AF65-F5344CB8AC3E}">
        <p14:creationId xmlns:p14="http://schemas.microsoft.com/office/powerpoint/2010/main" val="11471888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1E03129-34D7-77D7-4A13-195A618C0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sz="4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Rust</a:t>
            </a:r>
            <a:r>
              <a:rPr lang="zh-CN" altLang="en-US" sz="4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改写</a:t>
            </a:r>
            <a:r>
              <a:rPr lang="en-US" altLang="zh-CN" sz="4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——</a:t>
            </a:r>
            <a:r>
              <a:rPr lang="zh-CN" altLang="en-US" sz="4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关键模块</a:t>
            </a:r>
            <a:br>
              <a:rPr lang="en-US" altLang="zh-CN" sz="4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</a:br>
            <a:r>
              <a:rPr lang="en-US" altLang="zh-CN" sz="4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list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模块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64324D1-3FBF-7F02-B1E5-ED65D6E18A80}"/>
              </a:ext>
            </a:extLst>
          </p:cNvPr>
          <p:cNvSpPr txBox="1"/>
          <p:nvPr/>
        </p:nvSpPr>
        <p:spPr>
          <a:xfrm>
            <a:off x="668740" y="1453487"/>
            <a:ext cx="6591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然后为链表实现一系列基本功能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937C31C-7D3D-A4FF-6445-BCE89A0101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741" y="1890215"/>
            <a:ext cx="3438478" cy="464023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AB84C60-BFDB-A409-EB49-94558EEE21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2982" y="1207827"/>
            <a:ext cx="5223602" cy="5322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3720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029FD16-5221-E42C-CA49-66F867D3FA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sz="4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Rust</a:t>
            </a:r>
            <a:r>
              <a:rPr lang="zh-CN" altLang="en-US" sz="4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改写</a:t>
            </a:r>
            <a:r>
              <a:rPr lang="en-US" altLang="zh-CN" sz="4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——</a:t>
            </a:r>
            <a:r>
              <a:rPr lang="zh-CN" altLang="en-US" sz="4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关键模块</a:t>
            </a:r>
            <a:br>
              <a:rPr lang="en-US" altLang="zh-CN" sz="4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</a:br>
            <a:r>
              <a:rPr lang="en-US" altLang="zh-CN" sz="4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list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模块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B419244-0445-C49C-9FF5-9F1F67F46BD4}"/>
              </a:ext>
            </a:extLst>
          </p:cNvPr>
          <p:cNvSpPr txBox="1"/>
          <p:nvPr/>
        </p:nvSpPr>
        <p:spPr>
          <a:xfrm>
            <a:off x="533400" y="1535373"/>
            <a:ext cx="10548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再实现一些基本的函数，如取得或修改链表项的前后结点，获得或修改链表项的值等等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5A40EE6-2E13-1654-21B7-372F75672C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170" y="1904705"/>
            <a:ext cx="4137546" cy="467952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827F946-C6C3-E701-4F03-6C9952CE75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8958" y="1904704"/>
            <a:ext cx="4399663" cy="4643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2455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6BA52B-E120-9CF4-6345-BD146555B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sz="4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Rust</a:t>
            </a:r>
            <a:r>
              <a:rPr lang="zh-CN" altLang="en-US" sz="4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改写</a:t>
            </a:r>
            <a:r>
              <a:rPr lang="en-US" altLang="zh-CN" sz="4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——</a:t>
            </a:r>
            <a:r>
              <a:rPr lang="zh-CN" altLang="en-US" sz="4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关键模块</a:t>
            </a:r>
            <a:br>
              <a:rPr lang="en-US" altLang="zh-CN" sz="4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</a:br>
            <a:r>
              <a:rPr lang="en-US" altLang="zh-CN" sz="4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list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模块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953CB7A-EECF-6099-435B-A28B917E68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5303" y="735843"/>
            <a:ext cx="5396998" cy="552848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FFB07CC2-D90A-FAE0-393A-C7E19EE50CF8}"/>
              </a:ext>
            </a:extLst>
          </p:cNvPr>
          <p:cNvSpPr txBox="1"/>
          <p:nvPr/>
        </p:nvSpPr>
        <p:spPr>
          <a:xfrm>
            <a:off x="682388" y="1514901"/>
            <a:ext cx="43809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最后调用前面实现的函数或方法来实现</a:t>
            </a:r>
            <a:r>
              <a:rPr lang="en-US" altLang="zh-CN" dirty="0" err="1"/>
              <a:t>list.c</a:t>
            </a:r>
            <a:r>
              <a:rPr lang="zh-CN" altLang="en-US" dirty="0"/>
              <a:t>中的相应的函数即可</a:t>
            </a:r>
          </a:p>
        </p:txBody>
      </p:sp>
    </p:spTree>
    <p:extLst>
      <p:ext uri="{BB962C8B-B14F-4D97-AF65-F5344CB8AC3E}">
        <p14:creationId xmlns:p14="http://schemas.microsoft.com/office/powerpoint/2010/main" val="25054216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55685437" name="文本框 255685436"/>
          <p:cNvSpPr txBox="1"/>
          <p:nvPr/>
        </p:nvSpPr>
        <p:spPr bwMode="auto">
          <a:xfrm>
            <a:off x="1446249" y="2270124"/>
            <a:ext cx="9527159" cy="301044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marL="283878" indent="-283878">
              <a:buFont typeface="Arial"/>
              <a:buChar char="•"/>
              <a:defRPr/>
            </a:pPr>
            <a:r>
              <a:rPr sz="2800" b="1" i="0" u="none">
                <a:solidFill>
                  <a:srgbClr val="000000"/>
                </a:solidFill>
                <a:latin typeface="等线 Light"/>
                <a:ea typeface="等线 Light"/>
                <a:cs typeface="Times New Roman"/>
              </a:rPr>
              <a:t>模块简介</a:t>
            </a:r>
            <a:r>
              <a:rPr sz="2800" b="0" i="0" u="none">
                <a:solidFill>
                  <a:srgbClr val="000000"/>
                </a:solidFill>
                <a:latin typeface="等线 Light"/>
                <a:ea typeface="等线 Light"/>
                <a:cs typeface="Times New Roman"/>
              </a:rPr>
              <a:t>：FreeRTOS任务管理模块，提供任务的创建、删除、挂起和恢复等操作。</a:t>
            </a:r>
            <a:endParaRPr sz="7200">
              <a:latin typeface="等线 Light"/>
              <a:ea typeface="等线 Light"/>
            </a:endParaRPr>
          </a:p>
          <a:p>
            <a:pPr marL="283878" indent="-283878">
              <a:buFont typeface="Arial"/>
              <a:buChar char="•"/>
              <a:defRPr/>
            </a:pPr>
            <a:r>
              <a:rPr sz="2800" b="1" i="0" u="none">
                <a:solidFill>
                  <a:srgbClr val="000000"/>
                </a:solidFill>
                <a:latin typeface="等线 Light"/>
                <a:ea typeface="等线 Light"/>
                <a:cs typeface="Times New Roman"/>
              </a:rPr>
              <a:t>核心数据结构</a:t>
            </a:r>
            <a:r>
              <a:rPr sz="2800" b="0" i="0" u="none">
                <a:solidFill>
                  <a:srgbClr val="000000"/>
                </a:solidFill>
                <a:latin typeface="等线 Light"/>
                <a:ea typeface="等线 Light"/>
                <a:cs typeface="Times New Roman"/>
              </a:rPr>
              <a:t>：主要数据结构为</a:t>
            </a:r>
            <a:r>
              <a:rPr sz="2400" b="0" i="0" u="none">
                <a:solidFill>
                  <a:srgbClr val="000000"/>
                </a:solidFill>
                <a:latin typeface="Consolas"/>
                <a:ea typeface="等线 Light"/>
                <a:cs typeface="Courier New"/>
              </a:rPr>
              <a:t>TaskControlBlock</a:t>
            </a:r>
            <a:r>
              <a:rPr sz="2800" b="0" i="0" u="none">
                <a:solidFill>
                  <a:srgbClr val="000000"/>
                </a:solidFill>
                <a:latin typeface="等线 Light"/>
                <a:ea typeface="等线 Light"/>
                <a:cs typeface="Times New Roman"/>
              </a:rPr>
              <a:t>，包含任务状态、优先级、名称等字段。</a:t>
            </a:r>
            <a:endParaRPr sz="7200">
              <a:latin typeface="等线 Light"/>
              <a:ea typeface="等线 Light"/>
            </a:endParaRPr>
          </a:p>
          <a:p>
            <a:pPr marL="283878" indent="-283878">
              <a:buFont typeface="Arial"/>
              <a:buChar char="•"/>
              <a:defRPr/>
            </a:pPr>
            <a:r>
              <a:rPr sz="2800" b="1" i="0" u="none">
                <a:solidFill>
                  <a:srgbClr val="000000"/>
                </a:solidFill>
                <a:latin typeface="等线 Light"/>
                <a:ea typeface="等线 Light"/>
                <a:cs typeface="Times New Roman"/>
              </a:rPr>
              <a:t>关键特性</a:t>
            </a:r>
            <a:r>
              <a:rPr sz="2800" b="0" i="0" u="none">
                <a:solidFill>
                  <a:srgbClr val="000000"/>
                </a:solidFill>
                <a:latin typeface="等线 Light"/>
                <a:ea typeface="等线 Light"/>
                <a:cs typeface="Times New Roman"/>
              </a:rPr>
              <a:t>：通过条件编译适应不同配置，提高模块的灵活性和安全性。</a:t>
            </a:r>
            <a:endParaRPr sz="7200">
              <a:latin typeface="等线 Light"/>
              <a:ea typeface="等线 Light"/>
            </a:endParaRPr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 bwMode="auto">
          <a:xfrm>
            <a:off x="533400" y="406400"/>
            <a:ext cx="4830650" cy="8890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sz="2400">
                <a:solidFill>
                  <a:schemeClr val="accent2">
                    <a:lumMod val="75000"/>
                  </a:schemeClr>
                </a:solidFill>
                <a:latin typeface="+mj-ea"/>
              </a:rPr>
              <a:t>Rust</a:t>
            </a:r>
            <a:r>
              <a:rPr lang="zh-CN" sz="2400">
                <a:solidFill>
                  <a:schemeClr val="accent2">
                    <a:lumMod val="75000"/>
                  </a:schemeClr>
                </a:solidFill>
                <a:latin typeface="+mj-ea"/>
              </a:rPr>
              <a:t>改写</a:t>
            </a:r>
            <a:r>
              <a:rPr lang="en-US" sz="2400">
                <a:solidFill>
                  <a:schemeClr val="accent2">
                    <a:lumMod val="75000"/>
                  </a:schemeClr>
                </a:solidFill>
                <a:latin typeface="+mj-ea"/>
              </a:rPr>
              <a:t>——</a:t>
            </a:r>
            <a:r>
              <a:rPr lang="zh-CN" sz="2400">
                <a:solidFill>
                  <a:schemeClr val="accent2">
                    <a:lumMod val="75000"/>
                  </a:schemeClr>
                </a:solidFill>
                <a:latin typeface="+mj-ea"/>
              </a:rPr>
              <a:t>关键模块</a:t>
            </a:r>
            <a:br>
              <a:rPr lang="en-US" sz="2400">
                <a:solidFill>
                  <a:schemeClr val="accent2">
                    <a:lumMod val="75000"/>
                  </a:schemeClr>
                </a:solidFill>
                <a:latin typeface="+mj-ea"/>
              </a:rPr>
            </a:br>
            <a:r>
              <a:rPr lang="en-US">
                <a:solidFill>
                  <a:schemeClr val="accent2">
                    <a:lumMod val="75000"/>
                  </a:schemeClr>
                </a:solidFill>
                <a:latin typeface="+mj-ea"/>
              </a:rPr>
              <a:t>task</a:t>
            </a:r>
            <a:r>
              <a:rPr lang="zh-CN">
                <a:solidFill>
                  <a:schemeClr val="accent2">
                    <a:lumMod val="75000"/>
                  </a:schemeClr>
                </a:solidFill>
                <a:latin typeface="+mj-ea"/>
              </a:rPr>
              <a:t>模块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7472300" name="标题 1"/>
          <p:cNvSpPr>
            <a:spLocks noGrp="1"/>
          </p:cNvSpPr>
          <p:nvPr>
            <p:ph type="title"/>
          </p:nvPr>
        </p:nvSpPr>
        <p:spPr bwMode="auto">
          <a:xfrm>
            <a:off x="533399" y="406399"/>
            <a:ext cx="4830649" cy="888999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sz="2400">
                <a:solidFill>
                  <a:schemeClr val="accent2">
                    <a:lumMod val="75000"/>
                  </a:schemeClr>
                </a:solidFill>
                <a:latin typeface="Arial"/>
              </a:rPr>
              <a:t>Rust</a:t>
            </a:r>
            <a:r>
              <a:rPr lang="zh-CN" sz="2400">
                <a:solidFill>
                  <a:schemeClr val="accent2">
                    <a:lumMod val="75000"/>
                  </a:schemeClr>
                </a:solidFill>
                <a:latin typeface="Arial"/>
              </a:rPr>
              <a:t>改写</a:t>
            </a:r>
            <a:r>
              <a:rPr lang="en-US" sz="2400">
                <a:solidFill>
                  <a:schemeClr val="accent2">
                    <a:lumMod val="75000"/>
                  </a:schemeClr>
                </a:solidFill>
                <a:latin typeface="Arial"/>
              </a:rPr>
              <a:t>——</a:t>
            </a:r>
            <a:r>
              <a:rPr lang="zh-CN" sz="2400">
                <a:solidFill>
                  <a:schemeClr val="accent2">
                    <a:lumMod val="75000"/>
                  </a:schemeClr>
                </a:solidFill>
                <a:latin typeface="Arial"/>
              </a:rPr>
              <a:t>关键模块</a:t>
            </a:r>
            <a:br>
              <a:rPr lang="en-US" sz="2400">
                <a:solidFill>
                  <a:schemeClr val="accent2">
                    <a:lumMod val="75000"/>
                  </a:schemeClr>
                </a:solidFill>
                <a:latin typeface="Arial"/>
              </a:rPr>
            </a:br>
            <a:r>
              <a:rPr lang="en-US">
                <a:solidFill>
                  <a:schemeClr val="accent2">
                    <a:lumMod val="75000"/>
                  </a:schemeClr>
                </a:solidFill>
                <a:latin typeface="Arial"/>
              </a:rPr>
              <a:t>task</a:t>
            </a:r>
            <a:r>
              <a:rPr lang="zh-CN">
                <a:solidFill>
                  <a:schemeClr val="accent2">
                    <a:lumMod val="75000"/>
                  </a:schemeClr>
                </a:solidFill>
                <a:latin typeface="Arial"/>
              </a:rPr>
              <a:t>模块</a:t>
            </a:r>
            <a:endParaRPr/>
          </a:p>
        </p:txBody>
      </p:sp>
      <p:sp>
        <p:nvSpPr>
          <p:cNvPr id="1265464360" name="文本框 255685436"/>
          <p:cNvSpPr txBox="1"/>
          <p:nvPr/>
        </p:nvSpPr>
        <p:spPr bwMode="auto">
          <a:xfrm>
            <a:off x="796955" y="5101610"/>
            <a:ext cx="9649197" cy="94523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>
              <a:defRPr/>
            </a:pPr>
            <a:r>
              <a:rPr lang="zh-Hans" sz="2800" b="1" i="0" u="none" strike="noStrike" cap="none" spc="0">
                <a:solidFill>
                  <a:srgbClr val="000000"/>
                </a:solidFill>
                <a:latin typeface="等线 Light"/>
                <a:ea typeface="等线 Light"/>
                <a:cs typeface="等线 Light"/>
              </a:rPr>
              <a:t>条件编译</a:t>
            </a:r>
            <a:endParaRPr lang="zh-Hans" sz="2800" b="0" i="0" u="none" strike="noStrike" cap="none" spc="0">
              <a:solidFill>
                <a:srgbClr val="000000"/>
              </a:solidFill>
              <a:latin typeface="等线 Light"/>
              <a:ea typeface="等线 Light"/>
              <a:cs typeface="等线 Light"/>
            </a:endParaRPr>
          </a:p>
          <a:p>
            <a:pPr marL="394022" indent="-394022">
              <a:buFont typeface="Arial"/>
              <a:buChar char="•"/>
              <a:defRPr/>
            </a:pPr>
            <a:r>
              <a:rPr lang="zh-Hans" sz="2800" b="0" i="0" u="none" strike="noStrike" cap="none" spc="0">
                <a:solidFill>
                  <a:srgbClr val="000000"/>
                </a:solidFill>
                <a:latin typeface="等线 Light"/>
                <a:ea typeface="等线 Light"/>
                <a:cs typeface="等线 Light"/>
              </a:rPr>
              <a:t>C语言预处理指令 -&gt; #[cfg]、#[cfg_attr]等属性宏。</a:t>
            </a:r>
            <a:endParaRPr sz="2800" b="0" i="0" u="none">
              <a:solidFill>
                <a:srgbClr val="000000"/>
              </a:solidFill>
              <a:latin typeface="等线 Light"/>
              <a:ea typeface="等线 Light"/>
              <a:cs typeface="Times New Roman"/>
            </a:endParaRPr>
          </a:p>
        </p:txBody>
      </p:sp>
      <p:pic>
        <p:nvPicPr>
          <p:cNvPr id="839205344" name="图片 839205343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6210330" y="1774211"/>
            <a:ext cx="5808624" cy="2676522"/>
          </a:xfrm>
          <a:prstGeom prst="rect">
            <a:avLst/>
          </a:prstGeom>
        </p:spPr>
      </p:pic>
      <p:pic>
        <p:nvPicPr>
          <p:cNvPr id="1275971156" name="图片 1275971155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114331" y="1625960"/>
            <a:ext cx="5175249" cy="3105149"/>
          </a:xfrm>
          <a:prstGeom prst="rect">
            <a:avLst/>
          </a:prstGeom>
        </p:spPr>
      </p:pic>
      <p:sp>
        <p:nvSpPr>
          <p:cNvPr id="1328314937" name="箭头: 右 1328314936"/>
          <p:cNvSpPr/>
          <p:nvPr/>
        </p:nvSpPr>
        <p:spPr bwMode="auto">
          <a:xfrm>
            <a:off x="5480082" y="2934673"/>
            <a:ext cx="634998" cy="428625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490536056" name="图片 1490536055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7236709" y="460373"/>
            <a:ext cx="4320289" cy="2898774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 bwMode="auto">
          <a:xfrm>
            <a:off x="906498" y="2322648"/>
            <a:ext cx="6311023" cy="2350643"/>
          </a:xfrm>
          <a:prstGeom prst="rect">
            <a:avLst/>
          </a:prstGeom>
          <a:noFill/>
        </p:spPr>
        <p:txBody>
          <a:bodyPr vertOverflow="overflow" horzOverflow="overflow" vert="horz" wrap="none" lIns="91440" tIns="45720" rIns="91440" bIns="45720" numCol="1" spcCol="0" rtlCol="0" fromWordArt="0" anchor="t" anchorCtr="0" forceAA="0" compatLnSpc="0">
            <a:spAutoFit/>
          </a:bodyPr>
          <a:lstStyle/>
          <a:p>
            <a:pPr marL="371993" indent="-371993">
              <a:buFont typeface="Arial"/>
              <a:buChar char="•"/>
              <a:defRPr/>
            </a:pPr>
            <a:r>
              <a:rPr sz="2600" b="1" i="0" u="none">
                <a:solidFill>
                  <a:srgbClr val="000000"/>
                </a:solidFill>
                <a:latin typeface="Consolas"/>
                <a:ea typeface="等线 Light"/>
                <a:cs typeface="Times New Roman"/>
              </a:rPr>
              <a:t>state_list_item</a:t>
            </a:r>
            <a:r>
              <a:rPr sz="2600" b="0" i="0" u="none">
                <a:solidFill>
                  <a:srgbClr val="000000"/>
                </a:solidFill>
                <a:latin typeface="等线 Light"/>
                <a:ea typeface="等线 Light"/>
                <a:cs typeface="Times New Roman"/>
              </a:rPr>
              <a:t>：任务状态列表项。</a:t>
            </a:r>
            <a:endParaRPr sz="4800">
              <a:latin typeface="等线 Light"/>
              <a:ea typeface="等线 Light"/>
            </a:endParaRPr>
          </a:p>
          <a:p>
            <a:pPr marL="371993" indent="-371993">
              <a:buFont typeface="Arial"/>
              <a:buChar char="•"/>
              <a:defRPr/>
            </a:pPr>
            <a:r>
              <a:rPr sz="2600" b="1">
                <a:solidFill>
                  <a:srgbClr val="000000"/>
                </a:solidFill>
                <a:latin typeface="Consolas"/>
                <a:ea typeface="等线 Light"/>
                <a:cs typeface="Times New Roman"/>
              </a:rPr>
              <a:t>priority</a:t>
            </a:r>
            <a:r>
              <a:rPr sz="2600" b="0" i="0" u="none">
                <a:solidFill>
                  <a:srgbClr val="000000"/>
                </a:solidFill>
                <a:latin typeface="等线 Light"/>
                <a:ea typeface="等线 Light"/>
                <a:cs typeface="Times New Roman"/>
              </a:rPr>
              <a:t>：任务优先级。</a:t>
            </a:r>
            <a:endParaRPr sz="4800">
              <a:latin typeface="等线 Light"/>
              <a:ea typeface="等线 Light"/>
            </a:endParaRPr>
          </a:p>
          <a:p>
            <a:pPr marL="371993" indent="-371993">
              <a:buFont typeface="Arial"/>
              <a:buChar char="•"/>
              <a:defRPr/>
            </a:pPr>
            <a:r>
              <a:rPr sz="2600" b="1">
                <a:solidFill>
                  <a:srgbClr val="000000"/>
                </a:solidFill>
                <a:latin typeface="Consolas"/>
                <a:ea typeface="等线 Light"/>
                <a:cs typeface="Times New Roman"/>
              </a:rPr>
              <a:t>task_name</a:t>
            </a:r>
            <a:r>
              <a:rPr sz="2600" b="0" i="0" u="none">
                <a:solidFill>
                  <a:srgbClr val="000000"/>
                </a:solidFill>
                <a:latin typeface="等线 Light"/>
                <a:ea typeface="等线 Light"/>
                <a:cs typeface="Times New Roman"/>
              </a:rPr>
              <a:t>：任务名称。</a:t>
            </a:r>
            <a:endParaRPr sz="4800">
              <a:latin typeface="等线 Light"/>
              <a:ea typeface="等线 Light"/>
            </a:endParaRPr>
          </a:p>
          <a:p>
            <a:pPr marL="371993" indent="-371993">
              <a:buFont typeface="Arial"/>
              <a:buChar char="•"/>
              <a:defRPr/>
            </a:pPr>
            <a:r>
              <a:rPr sz="2600" b="1">
                <a:solidFill>
                  <a:srgbClr val="000000"/>
                </a:solidFill>
                <a:latin typeface="Consolas"/>
                <a:ea typeface="等线 Light"/>
                <a:cs typeface="Times New Roman"/>
              </a:rPr>
              <a:t>stack_pointer</a:t>
            </a:r>
            <a:r>
              <a:rPr sz="2600" b="0" i="0" u="none">
                <a:solidFill>
                  <a:srgbClr val="000000"/>
                </a:solidFill>
                <a:latin typeface="等线 Light"/>
                <a:ea typeface="等线 Light"/>
                <a:cs typeface="Times New Roman"/>
              </a:rPr>
              <a:t>：堆栈指针。</a:t>
            </a:r>
            <a:endParaRPr sz="4800">
              <a:latin typeface="等线 Light"/>
              <a:ea typeface="等线 Light"/>
            </a:endParaRPr>
          </a:p>
          <a:p>
            <a:pPr marL="371993" indent="-371993">
              <a:buFont typeface="Arial"/>
              <a:buChar char="•"/>
              <a:defRPr/>
            </a:pPr>
            <a:r>
              <a:rPr sz="2600" b="1">
                <a:solidFill>
                  <a:srgbClr val="000000"/>
                </a:solidFill>
                <a:latin typeface="Consolas"/>
                <a:ea typeface="等线 Light"/>
                <a:cs typeface="Times New Roman"/>
              </a:rPr>
              <a:t>stack_length</a:t>
            </a:r>
            <a:r>
              <a:rPr sz="2600" b="0" i="0" u="none">
                <a:solidFill>
                  <a:srgbClr val="000000"/>
                </a:solidFill>
                <a:latin typeface="等线 Light"/>
                <a:ea typeface="等线 Light"/>
                <a:cs typeface="Times New Roman"/>
              </a:rPr>
              <a:t>：堆栈长度。</a:t>
            </a:r>
            <a:endParaRPr sz="4800">
              <a:latin typeface="等线 Light"/>
              <a:ea typeface="等线 Light"/>
            </a:endParaRPr>
          </a:p>
        </p:txBody>
      </p:sp>
      <p:sp>
        <p:nvSpPr>
          <p:cNvPr id="6" name="标题 1"/>
          <p:cNvSpPr>
            <a:spLocks noGrp="1"/>
          </p:cNvSpPr>
          <p:nvPr>
            <p:ph type="title"/>
          </p:nvPr>
        </p:nvSpPr>
        <p:spPr bwMode="auto">
          <a:xfrm>
            <a:off x="533400" y="406400"/>
            <a:ext cx="4830650" cy="8890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sz="2400">
                <a:solidFill>
                  <a:schemeClr val="accent2">
                    <a:lumMod val="75000"/>
                  </a:schemeClr>
                </a:solidFill>
                <a:latin typeface="+mj-ea"/>
              </a:rPr>
              <a:t>Rust</a:t>
            </a:r>
            <a:r>
              <a:rPr lang="zh-CN" sz="2400">
                <a:solidFill>
                  <a:schemeClr val="accent2">
                    <a:lumMod val="75000"/>
                  </a:schemeClr>
                </a:solidFill>
                <a:latin typeface="+mj-ea"/>
              </a:rPr>
              <a:t>改写</a:t>
            </a:r>
            <a:r>
              <a:rPr lang="en-US" sz="2400">
                <a:solidFill>
                  <a:schemeClr val="accent2">
                    <a:lumMod val="75000"/>
                  </a:schemeClr>
                </a:solidFill>
                <a:latin typeface="+mj-ea"/>
              </a:rPr>
              <a:t>——</a:t>
            </a:r>
            <a:r>
              <a:rPr lang="zh-CN" sz="2400">
                <a:solidFill>
                  <a:schemeClr val="accent2">
                    <a:lumMod val="75000"/>
                  </a:schemeClr>
                </a:solidFill>
                <a:latin typeface="+mj-ea"/>
              </a:rPr>
              <a:t>关键模块</a:t>
            </a:r>
            <a:br>
              <a:rPr lang="en-US" sz="2400">
                <a:solidFill>
                  <a:schemeClr val="accent2">
                    <a:lumMod val="75000"/>
                  </a:schemeClr>
                </a:solidFill>
                <a:latin typeface="+mj-ea"/>
              </a:rPr>
            </a:br>
            <a:r>
              <a:rPr lang="en-US">
                <a:solidFill>
                  <a:schemeClr val="accent2">
                    <a:lumMod val="75000"/>
                  </a:schemeClr>
                </a:solidFill>
                <a:latin typeface="+mj-ea"/>
              </a:rPr>
              <a:t>task</a:t>
            </a:r>
            <a:r>
              <a:rPr lang="zh-CN">
                <a:solidFill>
                  <a:schemeClr val="accent2">
                    <a:lumMod val="75000"/>
                  </a:schemeClr>
                </a:solidFill>
                <a:latin typeface="+mj-ea"/>
              </a:rPr>
              <a:t>模块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1587" y="1587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4" name="oleObj" r:id="rId4" imgW="7772400" imgH="10058400" progId="TCLayout.ActiveDocument.1">
                  <p:embed/>
                </p:oleObj>
              </mc:Choice>
              <mc:Fallback>
                <p:oleObj name="oleObj" r:id="rId4" imgW="7772400" imgH="10058400" progId="TCLayout.ActiveDocument.1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5"/>
                      <a:stretch/>
                    </p:blipFill>
                    <p:spPr bwMode="auto">
                      <a:xfrm>
                        <a:off x="1587" y="1587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8" name="Picture 57"/>
          <p:cNvPicPr>
            <a:picLocks noChangeAspect="1"/>
          </p:cNvPicPr>
          <p:nvPr/>
        </p:nvPicPr>
        <p:blipFill>
          <a:blip r:embed="rId6"/>
          <a:srcRect l="4251" t="311" r="36430" b="2075"/>
          <a:stretch/>
        </p:blipFill>
        <p:spPr bwMode="auto">
          <a:xfrm>
            <a:off x="3838575" y="952500"/>
            <a:ext cx="4514850" cy="4953000"/>
          </a:xfrm>
          <a:custGeom>
            <a:avLst/>
            <a:gdLst>
              <a:gd name="connsiteX0" fmla="*/ 409587 w 4514850"/>
              <a:gd name="connsiteY0" fmla="*/ 0 h 4953000"/>
              <a:gd name="connsiteX1" fmla="*/ 4105263 w 4514850"/>
              <a:gd name="connsiteY1" fmla="*/ 0 h 4953000"/>
              <a:gd name="connsiteX2" fmla="*/ 4514850 w 4514850"/>
              <a:gd name="connsiteY2" fmla="*/ 409587 h 4953000"/>
              <a:gd name="connsiteX3" fmla="*/ 4514850 w 4514850"/>
              <a:gd name="connsiteY3" fmla="*/ 4543413 h 4953000"/>
              <a:gd name="connsiteX4" fmla="*/ 4105263 w 4514850"/>
              <a:gd name="connsiteY4" fmla="*/ 4953000 h 4953000"/>
              <a:gd name="connsiteX5" fmla="*/ 409587 w 4514850"/>
              <a:gd name="connsiteY5" fmla="*/ 4953000 h 4953000"/>
              <a:gd name="connsiteX6" fmla="*/ 0 w 4514850"/>
              <a:gd name="connsiteY6" fmla="*/ 4543413 h 4953000"/>
              <a:gd name="connsiteX7" fmla="*/ 0 w 4514850"/>
              <a:gd name="connsiteY7" fmla="*/ 409587 h 4953000"/>
              <a:gd name="connsiteX8" fmla="*/ 409587 w 4514850"/>
              <a:gd name="connsiteY8" fmla="*/ 0 h 495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14850" h="4953000" extrusionOk="0">
                <a:moveTo>
                  <a:pt x="409587" y="0"/>
                </a:moveTo>
                <a:lnTo>
                  <a:pt x="4105263" y="0"/>
                </a:lnTo>
                <a:cubicBezTo>
                  <a:pt x="4331472" y="0"/>
                  <a:pt x="4514850" y="183378"/>
                  <a:pt x="4514850" y="409587"/>
                </a:cubicBezTo>
                <a:lnTo>
                  <a:pt x="4514850" y="4543413"/>
                </a:lnTo>
                <a:cubicBezTo>
                  <a:pt x="4514850" y="4769622"/>
                  <a:pt x="4331472" y="4953000"/>
                  <a:pt x="4105263" y="4953000"/>
                </a:cubicBezTo>
                <a:lnTo>
                  <a:pt x="409587" y="4953000"/>
                </a:lnTo>
                <a:cubicBezTo>
                  <a:pt x="183378" y="4953000"/>
                  <a:pt x="0" y="4769622"/>
                  <a:pt x="0" y="4543413"/>
                </a:cubicBezTo>
                <a:lnTo>
                  <a:pt x="0" y="409587"/>
                </a:lnTo>
                <a:cubicBezTo>
                  <a:pt x="0" y="183378"/>
                  <a:pt x="183378" y="0"/>
                  <a:pt x="409587" y="0"/>
                </a:cubicBezTo>
                <a:close/>
              </a:path>
            </a:pathLst>
          </a:custGeom>
        </p:spPr>
      </p:pic>
      <p:sp>
        <p:nvSpPr>
          <p:cNvPr id="6" name="Rounded Rectangle 5"/>
          <p:cNvSpPr/>
          <p:nvPr/>
        </p:nvSpPr>
        <p:spPr bwMode="auto">
          <a:xfrm>
            <a:off x="3838575" y="952500"/>
            <a:ext cx="4514850" cy="4953000"/>
          </a:xfrm>
          <a:prstGeom prst="roundRect">
            <a:avLst>
              <a:gd name="adj" fmla="val 9072"/>
            </a:avLst>
          </a:prstGeom>
          <a:gradFill>
            <a:gsLst>
              <a:gs pos="0">
                <a:srgbClr val="363795">
                  <a:alpha val="75000"/>
                </a:srgbClr>
              </a:gs>
              <a:gs pos="100000">
                <a:srgbClr val="005C97">
                  <a:alpha val="90000"/>
                </a:srgbClr>
              </a:gs>
            </a:gsLst>
            <a:lin ang="18900000" scaled="1"/>
          </a:gradFill>
          <a:ln>
            <a:noFill/>
          </a:ln>
          <a:effectLst>
            <a:outerShdw blurRad="241300" dist="88900" dir="10800000" algn="r" rotWithShape="0">
              <a:schemeClr val="tx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/>
          </a:p>
        </p:txBody>
      </p:sp>
      <p:sp>
        <p:nvSpPr>
          <p:cNvPr id="31" name="Title 1"/>
          <p:cNvSpPr txBox="1"/>
          <p:nvPr/>
        </p:nvSpPr>
        <p:spPr bwMode="auto">
          <a:xfrm>
            <a:off x="5004951" y="2875002"/>
            <a:ext cx="2182098" cy="1107996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1">
                <a:solidFill>
                  <a:schemeClr val="tx1"/>
                </a:solidFill>
                <a:latin typeface="Georgia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zh-CN" sz="8000">
                <a:solidFill>
                  <a:schemeClr val="bg1"/>
                </a:solidFill>
                <a:latin typeface="Segoe UI"/>
                <a:cs typeface="Segoe UI"/>
              </a:rPr>
              <a:t>引言</a:t>
            </a:r>
            <a:endParaRPr sz="72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67605614" name="标题 1"/>
          <p:cNvSpPr>
            <a:spLocks noGrp="1"/>
          </p:cNvSpPr>
          <p:nvPr>
            <p:ph type="title"/>
          </p:nvPr>
        </p:nvSpPr>
        <p:spPr bwMode="auto">
          <a:xfrm>
            <a:off x="533399" y="406399"/>
            <a:ext cx="4830649" cy="888999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sz="2400">
                <a:solidFill>
                  <a:schemeClr val="accent2">
                    <a:lumMod val="75000"/>
                  </a:schemeClr>
                </a:solidFill>
                <a:latin typeface="Arial"/>
              </a:rPr>
              <a:t>Rust</a:t>
            </a:r>
            <a:r>
              <a:rPr lang="zh-CN" sz="2400">
                <a:solidFill>
                  <a:schemeClr val="accent2">
                    <a:lumMod val="75000"/>
                  </a:schemeClr>
                </a:solidFill>
                <a:latin typeface="Arial"/>
              </a:rPr>
              <a:t>改写</a:t>
            </a:r>
            <a:r>
              <a:rPr lang="en-US" sz="2400">
                <a:solidFill>
                  <a:schemeClr val="accent2">
                    <a:lumMod val="75000"/>
                  </a:schemeClr>
                </a:solidFill>
                <a:latin typeface="Arial"/>
              </a:rPr>
              <a:t>——</a:t>
            </a:r>
            <a:r>
              <a:rPr lang="zh-CN" sz="2400">
                <a:solidFill>
                  <a:schemeClr val="accent2">
                    <a:lumMod val="75000"/>
                  </a:schemeClr>
                </a:solidFill>
                <a:latin typeface="Arial"/>
              </a:rPr>
              <a:t>关键模块</a:t>
            </a:r>
            <a:br>
              <a:rPr lang="en-US" sz="2400">
                <a:solidFill>
                  <a:schemeClr val="accent2">
                    <a:lumMod val="75000"/>
                  </a:schemeClr>
                </a:solidFill>
                <a:latin typeface="Arial"/>
              </a:rPr>
            </a:br>
            <a:r>
              <a:rPr lang="en-US">
                <a:solidFill>
                  <a:schemeClr val="accent2">
                    <a:lumMod val="75000"/>
                  </a:schemeClr>
                </a:solidFill>
                <a:latin typeface="Arial"/>
              </a:rPr>
              <a:t>task</a:t>
            </a:r>
            <a:r>
              <a:rPr lang="zh-CN">
                <a:solidFill>
                  <a:schemeClr val="accent2">
                    <a:lumMod val="75000"/>
                  </a:schemeClr>
                </a:solidFill>
                <a:latin typeface="Arial"/>
              </a:rPr>
              <a:t>模块</a:t>
            </a:r>
            <a:endParaRPr/>
          </a:p>
        </p:txBody>
      </p:sp>
      <p:sp>
        <p:nvSpPr>
          <p:cNvPr id="2116628736" name="文本框 599271341"/>
          <p:cNvSpPr txBox="1"/>
          <p:nvPr/>
        </p:nvSpPr>
        <p:spPr bwMode="auto">
          <a:xfrm>
            <a:off x="779497" y="2735397"/>
            <a:ext cx="4667971" cy="167675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marL="327936" indent="-327936">
              <a:buFont typeface="Arial"/>
              <a:buChar char="•"/>
              <a:defRPr/>
            </a:pPr>
            <a:r>
              <a:rPr lang="zh-Hans" sz="2600" b="0" i="0" u="none" strike="noStrike" cap="none" spc="0">
                <a:solidFill>
                  <a:schemeClr val="tx1"/>
                </a:solidFill>
                <a:latin typeface="等线 Light"/>
                <a:ea typeface="等线 Light"/>
                <a:cs typeface="等线 Light"/>
              </a:rPr>
              <a:t>删除指定任务。</a:t>
            </a:r>
          </a:p>
          <a:p>
            <a:pPr marL="327936" indent="-327936">
              <a:buFont typeface="Arial"/>
              <a:buChar char="•"/>
              <a:defRPr/>
            </a:pPr>
            <a:r>
              <a:rPr lang="zh-Hans" sz="2600" b="0" i="0" u="none" strike="noStrike" cap="none" spc="0">
                <a:solidFill>
                  <a:schemeClr val="tx1"/>
                </a:solidFill>
                <a:latin typeface="等线 Light"/>
                <a:ea typeface="等线 Light"/>
                <a:cs typeface="等线 Light"/>
              </a:rPr>
              <a:t>当前任务：准备删除并调度上下文切换。</a:t>
            </a:r>
            <a:endParaRPr lang="zh-Hans" sz="2600" b="0" i="0" u="none" strike="noStrike" cap="none" spc="0">
              <a:solidFill>
                <a:schemeClr val="tx1"/>
              </a:solidFill>
              <a:latin typeface="等线 Light"/>
              <a:cs typeface="等线 Light"/>
            </a:endParaRPr>
          </a:p>
          <a:p>
            <a:pPr marL="371992" indent="-371992">
              <a:buFont typeface="Arial"/>
              <a:buChar char="•"/>
              <a:defRPr/>
            </a:pPr>
            <a:r>
              <a:rPr lang="zh-Hans" sz="2600" b="0" i="0" u="none" strike="noStrike" cap="none" spc="0">
                <a:solidFill>
                  <a:schemeClr val="tx1"/>
                </a:solidFill>
                <a:latin typeface="等线 Light"/>
                <a:ea typeface="等线 Light"/>
                <a:cs typeface="等线 Light"/>
              </a:rPr>
              <a:t>其他任务：释放任务资源。</a:t>
            </a:r>
            <a:endParaRPr sz="2600">
              <a:latin typeface="等线 Light"/>
              <a:ea typeface="等线 Light"/>
            </a:endParaRPr>
          </a:p>
        </p:txBody>
      </p:sp>
      <p:pic>
        <p:nvPicPr>
          <p:cNvPr id="325906725" name="图片 325906724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5824224" y="1231899"/>
            <a:ext cx="6177274" cy="4832348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1587" y="1587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2" name="oleObj" r:id="rId4" imgW="7772400" imgH="10058400" progId="TCLayout.ActiveDocument.1">
                  <p:embed/>
                </p:oleObj>
              </mc:Choice>
              <mc:Fallback>
                <p:oleObj name="oleObj" r:id="rId4" imgW="7772400" imgH="10058400" progId="TCLayout.ActiveDocument.1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5"/>
                      <a:stretch/>
                    </p:blipFill>
                    <p:spPr bwMode="auto">
                      <a:xfrm>
                        <a:off x="1587" y="1587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8" name="Picture 57"/>
          <p:cNvPicPr>
            <a:picLocks noChangeAspect="1"/>
          </p:cNvPicPr>
          <p:nvPr/>
        </p:nvPicPr>
        <p:blipFill>
          <a:blip r:embed="rId6"/>
          <a:srcRect l="4251" t="311" r="36430" b="2075"/>
          <a:stretch/>
        </p:blipFill>
        <p:spPr bwMode="auto">
          <a:xfrm>
            <a:off x="3838575" y="952500"/>
            <a:ext cx="4514850" cy="4953000"/>
          </a:xfrm>
          <a:custGeom>
            <a:avLst/>
            <a:gdLst>
              <a:gd name="connsiteX0" fmla="*/ 409587 w 4514850"/>
              <a:gd name="connsiteY0" fmla="*/ 0 h 4953000"/>
              <a:gd name="connsiteX1" fmla="*/ 4105263 w 4514850"/>
              <a:gd name="connsiteY1" fmla="*/ 0 h 4953000"/>
              <a:gd name="connsiteX2" fmla="*/ 4514850 w 4514850"/>
              <a:gd name="connsiteY2" fmla="*/ 409587 h 4953000"/>
              <a:gd name="connsiteX3" fmla="*/ 4514850 w 4514850"/>
              <a:gd name="connsiteY3" fmla="*/ 4543413 h 4953000"/>
              <a:gd name="connsiteX4" fmla="*/ 4105263 w 4514850"/>
              <a:gd name="connsiteY4" fmla="*/ 4953000 h 4953000"/>
              <a:gd name="connsiteX5" fmla="*/ 409587 w 4514850"/>
              <a:gd name="connsiteY5" fmla="*/ 4953000 h 4953000"/>
              <a:gd name="connsiteX6" fmla="*/ 0 w 4514850"/>
              <a:gd name="connsiteY6" fmla="*/ 4543413 h 4953000"/>
              <a:gd name="connsiteX7" fmla="*/ 0 w 4514850"/>
              <a:gd name="connsiteY7" fmla="*/ 409587 h 4953000"/>
              <a:gd name="connsiteX8" fmla="*/ 409587 w 4514850"/>
              <a:gd name="connsiteY8" fmla="*/ 0 h 495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14850" h="4953000" extrusionOk="0">
                <a:moveTo>
                  <a:pt x="409587" y="0"/>
                </a:moveTo>
                <a:lnTo>
                  <a:pt x="4105263" y="0"/>
                </a:lnTo>
                <a:cubicBezTo>
                  <a:pt x="4331472" y="0"/>
                  <a:pt x="4514850" y="183378"/>
                  <a:pt x="4514850" y="409587"/>
                </a:cubicBezTo>
                <a:lnTo>
                  <a:pt x="4514850" y="4543413"/>
                </a:lnTo>
                <a:cubicBezTo>
                  <a:pt x="4514850" y="4769622"/>
                  <a:pt x="4331472" y="4953000"/>
                  <a:pt x="4105263" y="4953000"/>
                </a:cubicBezTo>
                <a:lnTo>
                  <a:pt x="409587" y="4953000"/>
                </a:lnTo>
                <a:cubicBezTo>
                  <a:pt x="183378" y="4953000"/>
                  <a:pt x="0" y="4769622"/>
                  <a:pt x="0" y="4543413"/>
                </a:cubicBezTo>
                <a:lnTo>
                  <a:pt x="0" y="409587"/>
                </a:lnTo>
                <a:cubicBezTo>
                  <a:pt x="0" y="183378"/>
                  <a:pt x="183378" y="0"/>
                  <a:pt x="409587" y="0"/>
                </a:cubicBezTo>
                <a:close/>
              </a:path>
            </a:pathLst>
          </a:custGeom>
        </p:spPr>
      </p:pic>
      <p:sp>
        <p:nvSpPr>
          <p:cNvPr id="6" name="Rounded Rectangle 5"/>
          <p:cNvSpPr/>
          <p:nvPr/>
        </p:nvSpPr>
        <p:spPr bwMode="auto">
          <a:xfrm>
            <a:off x="3838575" y="952500"/>
            <a:ext cx="4514850" cy="4953000"/>
          </a:xfrm>
          <a:prstGeom prst="roundRect">
            <a:avLst>
              <a:gd name="adj" fmla="val 9072"/>
            </a:avLst>
          </a:prstGeom>
          <a:gradFill>
            <a:gsLst>
              <a:gs pos="0">
                <a:srgbClr val="363795">
                  <a:alpha val="75000"/>
                </a:srgbClr>
              </a:gs>
              <a:gs pos="100000">
                <a:srgbClr val="005C97">
                  <a:alpha val="90000"/>
                </a:srgbClr>
              </a:gs>
            </a:gsLst>
            <a:lin ang="18900000" scaled="1"/>
          </a:gradFill>
          <a:ln>
            <a:noFill/>
          </a:ln>
          <a:effectLst>
            <a:outerShdw blurRad="241300" dist="88900" dir="10800000" algn="r" rotWithShape="0">
              <a:schemeClr val="tx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/>
          </a:p>
        </p:txBody>
      </p:sp>
      <p:sp>
        <p:nvSpPr>
          <p:cNvPr id="31" name="Title 1"/>
          <p:cNvSpPr txBox="1"/>
          <p:nvPr/>
        </p:nvSpPr>
        <p:spPr bwMode="auto">
          <a:xfrm>
            <a:off x="4263980" y="3013501"/>
            <a:ext cx="3908737" cy="830997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1">
                <a:solidFill>
                  <a:schemeClr val="tx1"/>
                </a:solidFill>
                <a:latin typeface="Georgia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6000">
                <a:solidFill>
                  <a:schemeClr val="bg1"/>
                </a:solidFill>
                <a:latin typeface="Segoe UI"/>
                <a:cs typeface="Segoe UI"/>
              </a:rPr>
              <a:t>MMU </a:t>
            </a:r>
            <a:r>
              <a:rPr lang="zh-CN" sz="6000">
                <a:solidFill>
                  <a:schemeClr val="bg1"/>
                </a:solidFill>
                <a:latin typeface="Segoe UI"/>
                <a:cs typeface="Segoe UI"/>
              </a:rPr>
              <a:t>部分</a:t>
            </a:r>
            <a:endParaRPr sz="54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9464325" name="标题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>
                <a:solidFill>
                  <a:schemeClr val="accent2">
                    <a:lumMod val="75000"/>
                  </a:schemeClr>
                </a:solidFill>
                <a:latin typeface="+mj-ea"/>
              </a:rPr>
              <a:t>MMU部分</a:t>
            </a:r>
            <a:endParaRPr lang="zh-CN">
              <a:solidFill>
                <a:schemeClr val="accent2">
                  <a:lumMod val="75000"/>
                </a:schemeClr>
              </a:solidFill>
              <a:latin typeface="+mj-ea"/>
            </a:endParaRPr>
          </a:p>
        </p:txBody>
      </p:sp>
      <p:sp>
        <p:nvSpPr>
          <p:cNvPr id="681846334" name="文本框 2"/>
          <p:cNvSpPr txBox="1"/>
          <p:nvPr/>
        </p:nvSpPr>
        <p:spPr bwMode="auto">
          <a:xfrm>
            <a:off x="702859" y="1295399"/>
            <a:ext cx="8557506" cy="366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endParaRPr/>
          </a:p>
        </p:txBody>
      </p:sp>
      <p:sp>
        <p:nvSpPr>
          <p:cNvPr id="980330716" name=" 980330715"/>
          <p:cNvSpPr/>
          <p:nvPr/>
        </p:nvSpPr>
        <p:spPr bwMode="auto">
          <a:xfrm>
            <a:off x="1804003" y="2548253"/>
            <a:ext cx="8264004" cy="2286360"/>
          </a:xfr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9965" indent="-349965">
              <a:buFont typeface="Arial"/>
              <a:buChar char="•"/>
              <a:defRPr/>
            </a:pPr>
            <a:r>
              <a:rPr lang="zh-Hans" sz="2400" b="0" i="0" u="none" strike="noStrike" cap="none" spc="0">
                <a:solidFill>
                  <a:srgbClr val="000000"/>
                </a:solidFill>
                <a:latin typeface="等线 Light"/>
                <a:ea typeface="等线 Light"/>
                <a:cs typeface="Arial"/>
              </a:rPr>
              <a:t>使用软件模拟，实现了一个简单的内存管理单元(MMU)模拟器,支持虚拟内存、页表管理、TLB加速以及LRU和FIFO两种页面替换策略。</a:t>
            </a:r>
            <a:endParaRPr/>
          </a:p>
          <a:p>
            <a:pPr marL="349965" indent="-349965">
              <a:buFont typeface="Arial"/>
              <a:buChar char="•"/>
              <a:defRPr/>
            </a:pPr>
            <a:r>
              <a:rPr lang="zh-Hans" sz="2400" b="0" i="0" u="none" strike="noStrike" cap="none" spc="0">
                <a:solidFill>
                  <a:srgbClr val="000000"/>
                </a:solidFill>
                <a:latin typeface="等线 Light"/>
                <a:ea typeface="等线 Light"/>
                <a:cs typeface="Arial"/>
              </a:rPr>
              <a:t>用链表维护内存帧的使用情况,并提供了一系列函数来处理内存访问、页面错误等操作。</a:t>
            </a:r>
            <a:endParaRPr/>
          </a:p>
          <a:p>
            <a:pPr marL="349965" indent="-349965">
              <a:buFont typeface="Arial"/>
              <a:buChar char="•"/>
              <a:defRPr/>
            </a:pPr>
            <a:r>
              <a:rPr lang="zh-Hans" sz="2400" b="0" i="0" u="none" strike="noStrike" cap="none" spc="0">
                <a:solidFill>
                  <a:srgbClr val="000000"/>
                </a:solidFill>
                <a:latin typeface="等线 Light"/>
                <a:ea typeface="等线 Light"/>
                <a:cs typeface="Arial"/>
              </a:rPr>
              <a:t>运行冒泡排序程序，统计访存时间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45991403" name="标题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>
                <a:solidFill>
                  <a:schemeClr val="accent2">
                    <a:lumMod val="75000"/>
                  </a:schemeClr>
                </a:solidFill>
                <a:latin typeface="+mj-ea"/>
              </a:rPr>
              <a:t>MMU部分（关键函数）</a:t>
            </a:r>
            <a:endParaRPr lang="zh-CN">
              <a:solidFill>
                <a:schemeClr val="accent2">
                  <a:lumMod val="75000"/>
                </a:schemeClr>
              </a:solidFill>
              <a:latin typeface="+mj-ea"/>
            </a:endParaRPr>
          </a:p>
        </p:txBody>
      </p:sp>
      <p:sp>
        <p:nvSpPr>
          <p:cNvPr id="780921023" name="文本框 2"/>
          <p:cNvSpPr txBox="1"/>
          <p:nvPr/>
        </p:nvSpPr>
        <p:spPr bwMode="auto">
          <a:xfrm>
            <a:off x="702859" y="1295399"/>
            <a:ext cx="8557506" cy="3661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endParaRPr/>
          </a:p>
        </p:txBody>
      </p:sp>
      <p:pic>
        <p:nvPicPr>
          <p:cNvPr id="416155581" name="图片 416155580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5811126" y="1163002"/>
            <a:ext cx="6195107" cy="5028246"/>
          </a:xfrm>
          <a:prstGeom prst="rect">
            <a:avLst/>
          </a:prstGeom>
        </p:spPr>
      </p:pic>
      <p:sp>
        <p:nvSpPr>
          <p:cNvPr id="2" name=" 1"/>
          <p:cNvSpPr/>
          <p:nvPr/>
        </p:nvSpPr>
        <p:spPr bwMode="auto">
          <a:xfrm>
            <a:off x="350874" y="2368507"/>
            <a:ext cx="5528459" cy="2225399"/>
          </a:xfr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zh-Hans" sz="2800" b="0" i="0" u="none" strike="noStrike" cap="none" spc="0">
                <a:solidFill>
                  <a:schemeClr val="tx1"/>
                </a:solidFill>
                <a:latin typeface="Consolas"/>
                <a:ea typeface="等线 Light"/>
                <a:cs typeface="Calibri"/>
              </a:rPr>
              <a:t>address_map</a:t>
            </a:r>
            <a:endParaRPr/>
          </a:p>
          <a:p>
            <a:pPr marL="327936" indent="-327936">
              <a:buFont typeface="Arial"/>
              <a:buChar char="•"/>
              <a:defRPr/>
            </a:pPr>
            <a:r>
              <a:rPr lang="zh-Hans" sz="2800" b="0" i="0" u="none" strike="noStrike" cap="none" spc="0">
                <a:solidFill>
                  <a:schemeClr val="tx1"/>
                </a:solidFill>
                <a:latin typeface="等线 Light"/>
                <a:ea typeface="等线 Light"/>
                <a:cs typeface="Calibri"/>
              </a:rPr>
              <a:t>将虚拟地址映射到物理地址</a:t>
            </a:r>
            <a:endParaRPr/>
          </a:p>
          <a:p>
            <a:pPr marL="327936" indent="-327936">
              <a:buFont typeface="Arial"/>
              <a:buChar char="•"/>
              <a:defRPr/>
            </a:pPr>
            <a:r>
              <a:rPr lang="zh-Hans" sz="2800" b="0" i="0" u="none" strike="noStrike" cap="none" spc="0">
                <a:solidFill>
                  <a:schemeClr val="tx1"/>
                </a:solidFill>
                <a:latin typeface="等线 Light"/>
                <a:ea typeface="等线 Light"/>
                <a:cs typeface="Calibri"/>
              </a:rPr>
              <a:t>先查找TLB,未命中则访问页表</a:t>
            </a:r>
            <a:endParaRPr/>
          </a:p>
          <a:p>
            <a:pPr marL="327936" indent="-327936">
              <a:buFont typeface="Arial"/>
              <a:buChar char="•"/>
              <a:defRPr/>
            </a:pPr>
            <a:r>
              <a:rPr lang="zh-Hans" sz="2800" b="0" i="0" u="none" strike="noStrike" cap="none" spc="0">
                <a:solidFill>
                  <a:schemeClr val="tx1"/>
                </a:solidFill>
                <a:latin typeface="等线 Light"/>
                <a:ea typeface="等线 Light"/>
                <a:cs typeface="Calibri"/>
              </a:rPr>
              <a:t>页表项无效时,触发页面错误</a:t>
            </a:r>
            <a:endParaRPr/>
          </a:p>
          <a:p>
            <a:pPr marL="239821" indent="-239821">
              <a:buFont typeface="Arial"/>
              <a:buChar char="•"/>
              <a:defRPr/>
            </a:pPr>
            <a:r>
              <a:rPr lang="zh-Hans" sz="2800" b="0" i="0" u="none" strike="noStrike" cap="none" spc="0">
                <a:solidFill>
                  <a:schemeClr val="tx1"/>
                </a:solidFill>
                <a:latin typeface="等线 Light"/>
                <a:ea typeface="等线 Light"/>
                <a:cs typeface="Calibri"/>
              </a:rPr>
              <a:t>更新LRU/FIFO链表和TLB</a:t>
            </a:r>
            <a:endParaRPr sz="2800">
              <a:latin typeface="等线 Light"/>
              <a:ea typeface="等线 Light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79496741" name="标题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>
                <a:solidFill>
                  <a:schemeClr val="accent2">
                    <a:lumMod val="75000"/>
                  </a:schemeClr>
                </a:solidFill>
                <a:latin typeface="+mj-ea"/>
              </a:rPr>
              <a:t>MMU部分（关键函数）</a:t>
            </a:r>
            <a:endParaRPr lang="zh-CN">
              <a:solidFill>
                <a:schemeClr val="accent2">
                  <a:lumMod val="75000"/>
                </a:schemeClr>
              </a:solidFill>
              <a:latin typeface="+mj-ea"/>
            </a:endParaRPr>
          </a:p>
        </p:txBody>
      </p:sp>
      <p:sp>
        <p:nvSpPr>
          <p:cNvPr id="70696130" name="文本框 2"/>
          <p:cNvSpPr txBox="1"/>
          <p:nvPr/>
        </p:nvSpPr>
        <p:spPr bwMode="auto">
          <a:xfrm>
            <a:off x="702859" y="1295399"/>
            <a:ext cx="8557506" cy="366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endParaRPr/>
          </a:p>
        </p:txBody>
      </p:sp>
      <p:pic>
        <p:nvPicPr>
          <p:cNvPr id="1780332060" name="图片 1780332059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6000750" y="1174749"/>
            <a:ext cx="6301464" cy="5206999"/>
          </a:xfrm>
          <a:prstGeom prst="rect">
            <a:avLst/>
          </a:prstGeom>
        </p:spPr>
      </p:pic>
      <p:sp>
        <p:nvSpPr>
          <p:cNvPr id="2" name=" 1"/>
          <p:cNvSpPr/>
          <p:nvPr/>
        </p:nvSpPr>
        <p:spPr bwMode="auto">
          <a:xfrm>
            <a:off x="207999" y="1320756"/>
            <a:ext cx="5937970" cy="3932279"/>
          </a:xfr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Hans" sz="2800" b="0" i="0" u="none" strike="noStrike" cap="none" spc="0">
                <a:solidFill>
                  <a:schemeClr val="tx1"/>
                </a:solidFill>
                <a:latin typeface="Consolas"/>
                <a:ea typeface="等线 Light"/>
                <a:cs typeface="Calibri"/>
              </a:rPr>
              <a:t>pageFault</a:t>
            </a:r>
            <a:endParaRPr/>
          </a:p>
          <a:p>
            <a:pPr marL="394023" marR="0" indent="-3940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zh-Hans" sz="2800" b="0" i="0" u="none" strike="noStrike" cap="none" spc="0">
                <a:solidFill>
                  <a:schemeClr val="tx1"/>
                </a:solidFill>
                <a:latin typeface="等线 Light"/>
                <a:ea typeface="等线 Light"/>
                <a:cs typeface="Calibri"/>
              </a:rPr>
              <a:t>处理页面错误情况</a:t>
            </a:r>
            <a:endParaRPr/>
          </a:p>
          <a:p>
            <a:pPr marL="394023" marR="0" indent="-3940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zh-Hans" sz="2800" b="0" i="0" u="none" strike="noStrike" cap="none" spc="0">
                <a:solidFill>
                  <a:schemeClr val="tx1"/>
                </a:solidFill>
                <a:latin typeface="等线 Light"/>
                <a:ea typeface="等线 Light"/>
                <a:cs typeface="Calibri"/>
              </a:rPr>
              <a:t>根据</a:t>
            </a:r>
            <a:r>
              <a:rPr lang="zh-Hans" sz="2800" b="0" i="0" u="none" strike="noStrike" cap="none" spc="0">
                <a:solidFill>
                  <a:schemeClr val="tx1"/>
                </a:solidFill>
                <a:latin typeface="Consolas"/>
                <a:ea typeface="等线 Light"/>
                <a:cs typeface="Calibri"/>
              </a:rPr>
              <a:t>ReplacementStrategy</a:t>
            </a:r>
            <a:r>
              <a:rPr lang="zh-Hans" sz="2800" b="0" i="0" u="none" strike="noStrike" cap="none" spc="0">
                <a:solidFill>
                  <a:schemeClr val="tx1"/>
                </a:solidFill>
                <a:latin typeface="等线 Light"/>
                <a:ea typeface="等线 Light"/>
                <a:cs typeface="Calibri"/>
              </a:rPr>
              <a:t>选择替换帧</a:t>
            </a:r>
            <a:endParaRPr/>
          </a:p>
          <a:p>
            <a:pPr marL="394023" marR="0" indent="-3940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zh-Hans" sz="2800" b="0" i="0" u="none" strike="noStrike" cap="none" spc="0">
                <a:solidFill>
                  <a:schemeClr val="tx1"/>
                </a:solidFill>
                <a:latin typeface="等线 Light"/>
                <a:ea typeface="等线 Light"/>
                <a:cs typeface="Calibri"/>
              </a:rPr>
              <a:t>若使用TLB,清除被替换页的TLB条目</a:t>
            </a:r>
            <a:endParaRPr/>
          </a:p>
          <a:p>
            <a:pPr marL="394023" marR="0" indent="-3940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zh-Hans" sz="2800" b="0" i="0" u="none" strike="noStrike" cap="none" spc="0">
                <a:solidFill>
                  <a:schemeClr val="tx1"/>
                </a:solidFill>
                <a:latin typeface="等线 Light"/>
                <a:ea typeface="等线 Light"/>
                <a:cs typeface="Calibri"/>
              </a:rPr>
              <a:t>将脏页写回磁盘</a:t>
            </a:r>
            <a:endParaRPr/>
          </a:p>
          <a:p>
            <a:pPr marL="394023" marR="0" indent="-3940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zh-Hans" sz="2800" b="0" i="0" u="none" strike="noStrike" cap="none" spc="0">
                <a:solidFill>
                  <a:schemeClr val="tx1"/>
                </a:solidFill>
                <a:latin typeface="等线 Light"/>
                <a:ea typeface="等线 Light"/>
                <a:cs typeface="Calibri"/>
              </a:rPr>
              <a:t>读入导致页面错误的页到替换帧</a:t>
            </a:r>
            <a:endParaRPr/>
          </a:p>
          <a:p>
            <a:pPr marL="394023" marR="0" indent="-3940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zh-Hans" sz="2800" b="0" i="0" u="none" strike="noStrike" cap="none" spc="0">
                <a:solidFill>
                  <a:schemeClr val="tx1"/>
                </a:solidFill>
                <a:latin typeface="等线 Light"/>
                <a:ea typeface="等线 Light"/>
                <a:cs typeface="Calibri"/>
              </a:rPr>
              <a:t>更新页表项和LRU/FIFO链表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1371118" name="标题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>
                <a:solidFill>
                  <a:schemeClr val="accent2">
                    <a:lumMod val="75000"/>
                  </a:schemeClr>
                </a:solidFill>
                <a:latin typeface="+mj-ea"/>
              </a:rPr>
              <a:t>MMU部分（关键函数）</a:t>
            </a:r>
            <a:endParaRPr lang="zh-CN">
              <a:solidFill>
                <a:schemeClr val="accent2">
                  <a:lumMod val="75000"/>
                </a:schemeClr>
              </a:solidFill>
              <a:latin typeface="+mj-ea"/>
            </a:endParaRPr>
          </a:p>
        </p:txBody>
      </p:sp>
      <p:sp>
        <p:nvSpPr>
          <p:cNvPr id="156797897" name="文本框 2"/>
          <p:cNvSpPr txBox="1"/>
          <p:nvPr/>
        </p:nvSpPr>
        <p:spPr bwMode="auto">
          <a:xfrm>
            <a:off x="702859" y="1295399"/>
            <a:ext cx="8557506" cy="366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endParaRPr/>
          </a:p>
        </p:txBody>
      </p:sp>
      <p:pic>
        <p:nvPicPr>
          <p:cNvPr id="1265772991" name="图片 1265772990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5044132" y="1358899"/>
            <a:ext cx="7016105" cy="4387849"/>
          </a:xfrm>
          <a:prstGeom prst="rect">
            <a:avLst/>
          </a:prstGeom>
        </p:spPr>
      </p:pic>
      <p:sp>
        <p:nvSpPr>
          <p:cNvPr id="2" name=" 1"/>
          <p:cNvSpPr/>
          <p:nvPr/>
        </p:nvSpPr>
        <p:spPr bwMode="auto">
          <a:xfrm>
            <a:off x="297396" y="2220096"/>
            <a:ext cx="5532058" cy="1798679"/>
          </a:xfr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sz="2600" b="1">
                <a:solidFill>
                  <a:srgbClr val="000000"/>
                </a:solidFill>
                <a:latin typeface="Consolas"/>
                <a:ea typeface="等线 Light"/>
                <a:cs typeface="Times New Roman"/>
              </a:rPr>
              <a:t>TLB_search</a:t>
            </a:r>
            <a:endParaRPr/>
          </a:p>
          <a:p>
            <a:pPr marL="394023" indent="-394023">
              <a:buFont typeface="Arial"/>
              <a:buChar char="•"/>
              <a:defRPr/>
            </a:pPr>
            <a:r>
              <a:rPr lang="zh-Hans" sz="2800" b="0" i="0" u="none" strike="noStrike" cap="none" spc="0">
                <a:solidFill>
                  <a:schemeClr val="tx1"/>
                </a:solidFill>
                <a:latin typeface="等线 Light"/>
                <a:ea typeface="等线 Light"/>
                <a:cs typeface="Calibri"/>
              </a:rPr>
              <a:t>在TLB中搜索虚拟地址映射</a:t>
            </a:r>
            <a:endParaRPr/>
          </a:p>
          <a:p>
            <a:pPr marL="394023" indent="-394023">
              <a:buFont typeface="Arial"/>
              <a:buChar char="•"/>
              <a:defRPr/>
            </a:pPr>
            <a:r>
              <a:rPr lang="zh-Hans" sz="2800" b="0" i="0" u="none" strike="noStrike" cap="none" spc="0">
                <a:solidFill>
                  <a:schemeClr val="tx1"/>
                </a:solidFill>
                <a:latin typeface="等线 Light"/>
                <a:ea typeface="等线 Light"/>
                <a:cs typeface="Calibri"/>
              </a:rPr>
              <a:t>找到则更新引用位和脏位</a:t>
            </a:r>
            <a:endParaRPr/>
          </a:p>
          <a:p>
            <a:pPr marL="394022" marR="0" indent="-39402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zh-Hans" sz="2800" b="0" i="0" u="none" strike="noStrike" cap="none" spc="0">
                <a:solidFill>
                  <a:schemeClr val="tx1"/>
                </a:solidFill>
                <a:latin typeface="等线 Light"/>
                <a:ea typeface="等线 Light"/>
                <a:cs typeface="Calibri"/>
              </a:rPr>
              <a:t>未找到返回</a:t>
            </a:r>
            <a:r>
              <a:rPr lang="en-US" sz="2600" b="1">
                <a:solidFill>
                  <a:srgbClr val="000000"/>
                </a:solidFill>
                <a:latin typeface="Consolas"/>
                <a:ea typeface="等线 Light"/>
                <a:cs typeface="Times New Roman"/>
              </a:rPr>
              <a:t>-1</a:t>
            </a:r>
            <a:r>
              <a:rPr lang="zh-Hans" sz="2800" b="0" i="0" u="none" strike="noStrike" cap="none" spc="0">
                <a:solidFill>
                  <a:schemeClr val="tx1"/>
                </a:solidFill>
                <a:latin typeface="等线 Light"/>
                <a:ea typeface="等线 Light"/>
                <a:cs typeface="Calibri"/>
              </a:rPr>
              <a:t>(TLB未命中)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26348572" name="标题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>
                <a:solidFill>
                  <a:schemeClr val="accent2">
                    <a:lumMod val="75000"/>
                  </a:schemeClr>
                </a:solidFill>
                <a:latin typeface="+mj-ea"/>
              </a:rPr>
              <a:t>MMU部分（关键函数）</a:t>
            </a:r>
            <a:endParaRPr lang="zh-CN">
              <a:solidFill>
                <a:schemeClr val="accent2">
                  <a:lumMod val="75000"/>
                </a:schemeClr>
              </a:solidFill>
              <a:latin typeface="+mj-ea"/>
            </a:endParaRPr>
          </a:p>
        </p:txBody>
      </p:sp>
      <p:sp>
        <p:nvSpPr>
          <p:cNvPr id="571449463" name="文本框 2"/>
          <p:cNvSpPr txBox="1"/>
          <p:nvPr/>
        </p:nvSpPr>
        <p:spPr bwMode="auto">
          <a:xfrm>
            <a:off x="702859" y="1295399"/>
            <a:ext cx="8557506" cy="366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endParaRPr/>
          </a:p>
        </p:txBody>
      </p:sp>
      <p:pic>
        <p:nvPicPr>
          <p:cNvPr id="1210244922" name="图片 1210244921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5654427" y="850899"/>
            <a:ext cx="6437585" cy="5556249"/>
          </a:xfrm>
          <a:prstGeom prst="rect">
            <a:avLst/>
          </a:prstGeom>
        </p:spPr>
      </p:pic>
      <p:sp>
        <p:nvSpPr>
          <p:cNvPr id="2" name=" 1"/>
          <p:cNvSpPr/>
          <p:nvPr/>
        </p:nvSpPr>
        <p:spPr bwMode="auto">
          <a:xfrm>
            <a:off x="207999" y="1320756"/>
            <a:ext cx="5533138" cy="2225399"/>
          </a:xfr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600" b="1">
                <a:solidFill>
                  <a:srgbClr val="000000"/>
                </a:solidFill>
                <a:latin typeface="Consolas"/>
                <a:ea typeface="等线 Light"/>
                <a:cs typeface="Times New Roman"/>
              </a:rPr>
              <a:t>TLB_update</a:t>
            </a:r>
            <a:endParaRPr/>
          </a:p>
          <a:p>
            <a:pPr marL="394023" marR="0" indent="-3940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zh-Hans" sz="2800" b="0" i="0" u="none" strike="noStrike" cap="none" spc="0">
                <a:solidFill>
                  <a:schemeClr val="tx1"/>
                </a:solidFill>
                <a:latin typeface="等线 Light"/>
                <a:ea typeface="等线 Light"/>
                <a:cs typeface="Calibri"/>
              </a:rPr>
              <a:t>将页号和帧号映射添加到TLB</a:t>
            </a:r>
            <a:endParaRPr/>
          </a:p>
          <a:p>
            <a:pPr marL="394023" marR="0" indent="-3940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zh-Hans" sz="2800" b="0" i="0" u="none" strike="noStrike" cap="none" spc="0">
                <a:solidFill>
                  <a:schemeClr val="tx1"/>
                </a:solidFill>
                <a:latin typeface="等线 Light"/>
                <a:ea typeface="等线 Light"/>
                <a:cs typeface="Calibri"/>
              </a:rPr>
              <a:t>优先使用空闲条目</a:t>
            </a:r>
            <a:endParaRPr/>
          </a:p>
          <a:p>
            <a:pPr marL="394023" marR="0" indent="-3940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zh-Hans" sz="2800" b="0" i="0" u="none" strike="noStrike" cap="none" spc="0">
                <a:solidFill>
                  <a:schemeClr val="tx1"/>
                </a:solidFill>
                <a:latin typeface="等线 Light"/>
                <a:ea typeface="等线 Light"/>
                <a:cs typeface="Calibri"/>
              </a:rPr>
              <a:t>无空闲条目时,使用LRU替换策略</a:t>
            </a:r>
            <a:endParaRPr/>
          </a:p>
          <a:p>
            <a:pPr marL="394023" marR="0" indent="-3940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zh-Hans" sz="2800" b="0" i="0" u="none" strike="noStrike" cap="none" spc="0">
                <a:solidFill>
                  <a:schemeClr val="tx1"/>
                </a:solidFill>
                <a:latin typeface="等线 Light"/>
                <a:ea typeface="等线 Light"/>
                <a:cs typeface="Calibri"/>
              </a:rPr>
              <a:t>被替换条目脏位为1,更新页表项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95730994" name="标题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>
                <a:solidFill>
                  <a:schemeClr val="accent2">
                    <a:lumMod val="75000"/>
                  </a:schemeClr>
                </a:solidFill>
                <a:latin typeface="+mj-ea"/>
              </a:rPr>
              <a:t>MMU部分（模拟结果）</a:t>
            </a:r>
            <a:endParaRPr lang="zh-CN">
              <a:solidFill>
                <a:schemeClr val="accent2">
                  <a:lumMod val="75000"/>
                </a:schemeClr>
              </a:solidFill>
              <a:latin typeface="+mj-ea"/>
            </a:endParaRPr>
          </a:p>
        </p:txBody>
      </p:sp>
      <p:sp>
        <p:nvSpPr>
          <p:cNvPr id="1839168129" name="文本框 2"/>
          <p:cNvSpPr txBox="1"/>
          <p:nvPr/>
        </p:nvSpPr>
        <p:spPr bwMode="auto">
          <a:xfrm>
            <a:off x="702859" y="1295399"/>
            <a:ext cx="8557506" cy="366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endParaRPr/>
          </a:p>
        </p:txBody>
      </p:sp>
      <p:sp>
        <p:nvSpPr>
          <p:cNvPr id="762954276" name="文本框 762954275"/>
          <p:cNvSpPr txBox="1"/>
          <p:nvPr/>
        </p:nvSpPr>
        <p:spPr bwMode="auto">
          <a:xfrm>
            <a:off x="3938624" y="1904999"/>
            <a:ext cx="738349" cy="366119"/>
          </a:xfrm>
          <a:prstGeom prst="rect">
            <a:avLst/>
          </a:prstGeom>
          <a:noFill/>
        </p:spPr>
        <p:txBody>
          <a:bodyPr vertOverflow="overflow" horzOverflow="overflow" vert="horz" wrap="none" lIns="91440" tIns="45720" rIns="91440" bIns="45720" numCol="1" spcCol="0" rtlCol="0" fromWordArt="0" anchor="t" anchorCtr="0" forceAA="0" compatLnSpc="0">
            <a:spAutoFit/>
          </a:bodyPr>
          <a:lstStyle/>
          <a:p>
            <a:pPr>
              <a:defRPr/>
            </a:pPr>
            <a:r>
              <a:t>TODO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1587" y="1587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6" name="oleObj" r:id="rId4" imgW="7772400" imgH="10058400" progId="TCLayout.ActiveDocument.1">
                  <p:embed/>
                </p:oleObj>
              </mc:Choice>
              <mc:Fallback>
                <p:oleObj name="oleObj" r:id="rId4" imgW="7772400" imgH="10058400" progId="TCLayout.ActiveDocument.1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5"/>
                      <a:stretch/>
                    </p:blipFill>
                    <p:spPr bwMode="auto">
                      <a:xfrm>
                        <a:off x="1587" y="1587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8" name="Picture 57"/>
          <p:cNvPicPr>
            <a:picLocks noChangeAspect="1"/>
          </p:cNvPicPr>
          <p:nvPr/>
        </p:nvPicPr>
        <p:blipFill>
          <a:blip r:embed="rId6"/>
          <a:srcRect l="4251" t="311" r="36430" b="2075"/>
          <a:stretch/>
        </p:blipFill>
        <p:spPr bwMode="auto">
          <a:xfrm>
            <a:off x="3838575" y="952500"/>
            <a:ext cx="4514850" cy="4953000"/>
          </a:xfrm>
          <a:custGeom>
            <a:avLst/>
            <a:gdLst>
              <a:gd name="connsiteX0" fmla="*/ 409587 w 4514850"/>
              <a:gd name="connsiteY0" fmla="*/ 0 h 4953000"/>
              <a:gd name="connsiteX1" fmla="*/ 4105263 w 4514850"/>
              <a:gd name="connsiteY1" fmla="*/ 0 h 4953000"/>
              <a:gd name="connsiteX2" fmla="*/ 4514850 w 4514850"/>
              <a:gd name="connsiteY2" fmla="*/ 409587 h 4953000"/>
              <a:gd name="connsiteX3" fmla="*/ 4514850 w 4514850"/>
              <a:gd name="connsiteY3" fmla="*/ 4543413 h 4953000"/>
              <a:gd name="connsiteX4" fmla="*/ 4105263 w 4514850"/>
              <a:gd name="connsiteY4" fmla="*/ 4953000 h 4953000"/>
              <a:gd name="connsiteX5" fmla="*/ 409587 w 4514850"/>
              <a:gd name="connsiteY5" fmla="*/ 4953000 h 4953000"/>
              <a:gd name="connsiteX6" fmla="*/ 0 w 4514850"/>
              <a:gd name="connsiteY6" fmla="*/ 4543413 h 4953000"/>
              <a:gd name="connsiteX7" fmla="*/ 0 w 4514850"/>
              <a:gd name="connsiteY7" fmla="*/ 409587 h 4953000"/>
              <a:gd name="connsiteX8" fmla="*/ 409587 w 4514850"/>
              <a:gd name="connsiteY8" fmla="*/ 0 h 495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14850" h="4953000" extrusionOk="0">
                <a:moveTo>
                  <a:pt x="409587" y="0"/>
                </a:moveTo>
                <a:lnTo>
                  <a:pt x="4105263" y="0"/>
                </a:lnTo>
                <a:cubicBezTo>
                  <a:pt x="4331472" y="0"/>
                  <a:pt x="4514850" y="183378"/>
                  <a:pt x="4514850" y="409587"/>
                </a:cubicBezTo>
                <a:lnTo>
                  <a:pt x="4514850" y="4543413"/>
                </a:lnTo>
                <a:cubicBezTo>
                  <a:pt x="4514850" y="4769622"/>
                  <a:pt x="4331472" y="4953000"/>
                  <a:pt x="4105263" y="4953000"/>
                </a:cubicBezTo>
                <a:lnTo>
                  <a:pt x="409587" y="4953000"/>
                </a:lnTo>
                <a:cubicBezTo>
                  <a:pt x="183378" y="4953000"/>
                  <a:pt x="0" y="4769622"/>
                  <a:pt x="0" y="4543413"/>
                </a:cubicBezTo>
                <a:lnTo>
                  <a:pt x="0" y="409587"/>
                </a:lnTo>
                <a:cubicBezTo>
                  <a:pt x="0" y="183378"/>
                  <a:pt x="183378" y="0"/>
                  <a:pt x="409587" y="0"/>
                </a:cubicBezTo>
                <a:close/>
              </a:path>
            </a:pathLst>
          </a:custGeom>
        </p:spPr>
      </p:pic>
      <p:sp>
        <p:nvSpPr>
          <p:cNvPr id="6" name="Rounded Rectangle 5"/>
          <p:cNvSpPr/>
          <p:nvPr/>
        </p:nvSpPr>
        <p:spPr bwMode="auto">
          <a:xfrm>
            <a:off x="3838575" y="952500"/>
            <a:ext cx="4514850" cy="4953000"/>
          </a:xfrm>
          <a:prstGeom prst="roundRect">
            <a:avLst>
              <a:gd name="adj" fmla="val 9072"/>
            </a:avLst>
          </a:prstGeom>
          <a:gradFill>
            <a:gsLst>
              <a:gs pos="0">
                <a:srgbClr val="363795">
                  <a:alpha val="75000"/>
                </a:srgbClr>
              </a:gs>
              <a:gs pos="100000">
                <a:srgbClr val="005C97">
                  <a:alpha val="90000"/>
                </a:srgbClr>
              </a:gs>
            </a:gsLst>
            <a:lin ang="18900000" scaled="1"/>
          </a:gradFill>
          <a:ln>
            <a:noFill/>
          </a:ln>
          <a:effectLst>
            <a:outerShdw blurRad="241300" dist="88900" dir="10800000" algn="r" rotWithShape="0">
              <a:schemeClr val="tx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/>
          </a:p>
        </p:txBody>
      </p:sp>
      <p:sp>
        <p:nvSpPr>
          <p:cNvPr id="31" name="Title 1"/>
          <p:cNvSpPr txBox="1"/>
          <p:nvPr/>
        </p:nvSpPr>
        <p:spPr bwMode="auto">
          <a:xfrm>
            <a:off x="4216958" y="3152001"/>
            <a:ext cx="3758083" cy="5539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1">
                <a:solidFill>
                  <a:schemeClr val="tx1"/>
                </a:solidFill>
                <a:latin typeface="Georgia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zh-CN" sz="4000">
                <a:solidFill>
                  <a:schemeClr val="bg1"/>
                </a:solidFill>
                <a:latin typeface="Segoe UI"/>
                <a:cs typeface="Segoe UI"/>
              </a:rPr>
              <a:t>交叉编译与上板</a:t>
            </a:r>
            <a:endParaRPr sz="360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0644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zh-CN">
                <a:solidFill>
                  <a:schemeClr val="accent2">
                    <a:lumMod val="75000"/>
                  </a:schemeClr>
                </a:solidFill>
                <a:latin typeface="+mj-ea"/>
              </a:rPr>
              <a:t>交叉编译与上板</a:t>
            </a:r>
            <a:r>
              <a:rPr lang="en-US">
                <a:solidFill>
                  <a:schemeClr val="accent2">
                    <a:lumMod val="75000"/>
                  </a:schemeClr>
                </a:solidFill>
                <a:latin typeface="+mj-ea"/>
              </a:rPr>
              <a:t>(bindgen</a:t>
            </a:r>
            <a:r>
              <a:rPr lang="zh-CN">
                <a:solidFill>
                  <a:schemeClr val="accent2">
                    <a:lumMod val="75000"/>
                  </a:schemeClr>
                </a:solidFill>
                <a:latin typeface="+mj-ea"/>
              </a:rPr>
              <a:t>方案</a:t>
            </a:r>
            <a:r>
              <a:rPr lang="en-US">
                <a:solidFill>
                  <a:schemeClr val="accent2">
                    <a:lumMod val="75000"/>
                  </a:schemeClr>
                </a:solidFill>
                <a:latin typeface="+mj-ea"/>
              </a:rPr>
              <a:t>)</a:t>
            </a:r>
          </a:p>
        </p:txBody>
      </p:sp>
      <p:pic>
        <p:nvPicPr>
          <p:cNvPr id="1332161019" name="图片 1332161018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8962703" y="142875"/>
            <a:ext cx="2908621" cy="3159124"/>
          </a:xfrm>
          <a:prstGeom prst="rect">
            <a:avLst/>
          </a:prstGeom>
        </p:spPr>
      </p:pic>
      <p:pic>
        <p:nvPicPr>
          <p:cNvPr id="1118251488" name="图片 1118251487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334999" y="3619499"/>
            <a:ext cx="11218824" cy="2892353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 bwMode="auto">
          <a:xfrm>
            <a:off x="700124" y="1952624"/>
            <a:ext cx="6646189" cy="1342868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marL="349965" indent="-349965">
              <a:buFont typeface="Arial"/>
              <a:buChar char="•"/>
              <a:defRPr/>
            </a:pPr>
            <a:r>
              <a:rPr sz="2400" dirty="0">
                <a:latin typeface="等线 Light"/>
                <a:ea typeface="等线 Light"/>
              </a:rPr>
              <a:t>用 </a:t>
            </a:r>
            <a:r>
              <a:rPr sz="2400" dirty="0" err="1">
                <a:solidFill>
                  <a:srgbClr val="000000"/>
                </a:solidFill>
                <a:latin typeface="Consolas"/>
                <a:ea typeface="等线 Light"/>
                <a:cs typeface="Times New Roman"/>
              </a:rPr>
              <a:t>wrapper.c</a:t>
            </a:r>
            <a:r>
              <a:rPr sz="2400" b="1" dirty="0">
                <a:solidFill>
                  <a:srgbClr val="000000"/>
                </a:solidFill>
                <a:latin typeface="Consolas"/>
                <a:ea typeface="等线 Light"/>
                <a:cs typeface="Times New Roman"/>
              </a:rPr>
              <a:t>  </a:t>
            </a:r>
            <a:r>
              <a:rPr sz="2400" dirty="0">
                <a:latin typeface="等线 Light"/>
                <a:ea typeface="等线 Light"/>
              </a:rPr>
              <a:t>include </a:t>
            </a:r>
            <a:r>
              <a:rPr sz="2400" dirty="0" err="1">
                <a:latin typeface="等线 Light"/>
                <a:ea typeface="等线 Light"/>
              </a:rPr>
              <a:t>所有头文件</a:t>
            </a:r>
            <a:r>
              <a:rPr sz="2400" dirty="0">
                <a:latin typeface="等线 Light"/>
                <a:ea typeface="等线 Light"/>
              </a:rPr>
              <a:t>。</a:t>
            </a:r>
            <a:endParaRPr dirty="0"/>
          </a:p>
          <a:p>
            <a:pPr marL="283879" indent="-283879">
              <a:buFont typeface="Arial"/>
              <a:buChar char="•"/>
              <a:defRPr/>
            </a:pPr>
            <a:r>
              <a:rPr sz="2400" dirty="0" err="1">
                <a:latin typeface="等线 Light"/>
                <a:ea typeface="等线 Light"/>
              </a:rPr>
              <a:t>再对这一</a:t>
            </a:r>
            <a:r>
              <a:rPr sz="2400" dirty="0">
                <a:latin typeface="等线 Light"/>
                <a:ea typeface="等线 Light"/>
              </a:rPr>
              <a:t> c </a:t>
            </a:r>
            <a:r>
              <a:rPr sz="2400" dirty="0" err="1">
                <a:latin typeface="等线 Light"/>
                <a:ea typeface="等线 Light"/>
              </a:rPr>
              <a:t>文件进行</a:t>
            </a:r>
            <a:r>
              <a:rPr sz="2400" dirty="0">
                <a:latin typeface="等线 Light"/>
                <a:ea typeface="等线 Light"/>
              </a:rPr>
              <a:t> </a:t>
            </a:r>
            <a:r>
              <a:rPr sz="2400" dirty="0" err="1">
                <a:latin typeface="等线 Light"/>
                <a:ea typeface="等线 Light"/>
              </a:rPr>
              <a:t>bindgen，可以得到干净的</a:t>
            </a:r>
            <a:r>
              <a:rPr sz="2400" dirty="0">
                <a:latin typeface="等线 Light"/>
                <a:ea typeface="等线 Light"/>
              </a:rPr>
              <a:t> </a:t>
            </a:r>
            <a:r>
              <a:rPr sz="2400" dirty="0" err="1">
                <a:solidFill>
                  <a:srgbClr val="000000"/>
                </a:solidFill>
                <a:latin typeface="Consolas"/>
                <a:ea typeface="等线 Light"/>
                <a:cs typeface="Times New Roman"/>
              </a:rPr>
              <a:t>bind</a:t>
            </a:r>
            <a:r>
              <a:rPr lang="en-US" sz="2400" dirty="0" err="1">
                <a:solidFill>
                  <a:srgbClr val="000000"/>
                </a:solidFill>
                <a:latin typeface="Consolas"/>
                <a:ea typeface="等线 Light"/>
                <a:cs typeface="Times New Roman"/>
              </a:rPr>
              <a:t>ings</a:t>
            </a:r>
            <a:r>
              <a:rPr sz="2400" dirty="0" err="1">
                <a:solidFill>
                  <a:srgbClr val="000000"/>
                </a:solidFill>
                <a:latin typeface="Consolas"/>
                <a:ea typeface="等线 Light"/>
                <a:cs typeface="Times New Roman"/>
              </a:rPr>
              <a:t>.rs</a:t>
            </a:r>
            <a:r>
              <a:rPr sz="2400" dirty="0" err="1">
                <a:latin typeface="等线 Light"/>
                <a:ea typeface="等线 Light"/>
              </a:rPr>
              <a:t>（不会生成调用的库函数</a:t>
            </a:r>
            <a:r>
              <a:rPr sz="2400" dirty="0">
                <a:latin typeface="等线 Light"/>
                <a:ea typeface="等线 Light"/>
              </a:rPr>
              <a:t>）</a:t>
            </a: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71" name="Picture 70"/>
          <p:cNvPicPr>
            <a:picLocks noChangeAspect="1"/>
          </p:cNvPicPr>
          <p:nvPr/>
        </p:nvPicPr>
        <p:blipFill>
          <a:blip r:embed="rId3"/>
          <a:srcRect l="22081" t="870" b="5364"/>
          <a:stretch/>
        </p:blipFill>
        <p:spPr bwMode="auto">
          <a:xfrm>
            <a:off x="5199529" y="1524000"/>
            <a:ext cx="6992470" cy="4724399"/>
          </a:xfrm>
          <a:custGeom>
            <a:avLst/>
            <a:gdLst>
              <a:gd name="connsiteX0" fmla="*/ 464692 w 6992470"/>
              <a:gd name="connsiteY0" fmla="*/ 0 h 4724400"/>
              <a:gd name="connsiteX1" fmla="*/ 6992470 w 6992470"/>
              <a:gd name="connsiteY1" fmla="*/ 0 h 4724400"/>
              <a:gd name="connsiteX2" fmla="*/ 6992470 w 6992470"/>
              <a:gd name="connsiteY2" fmla="*/ 4724400 h 4724400"/>
              <a:gd name="connsiteX3" fmla="*/ 464692 w 6992470"/>
              <a:gd name="connsiteY3" fmla="*/ 4724400 h 4724400"/>
              <a:gd name="connsiteX4" fmla="*/ 0 w 6992470"/>
              <a:gd name="connsiteY4" fmla="*/ 4259708 h 4724400"/>
              <a:gd name="connsiteX5" fmla="*/ 0 w 6992470"/>
              <a:gd name="connsiteY5" fmla="*/ 464692 h 4724400"/>
              <a:gd name="connsiteX6" fmla="*/ 464692 w 6992470"/>
              <a:gd name="connsiteY6" fmla="*/ 0 h 472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992470" h="4724400" extrusionOk="0">
                <a:moveTo>
                  <a:pt x="464692" y="0"/>
                </a:moveTo>
                <a:lnTo>
                  <a:pt x="6992470" y="0"/>
                </a:lnTo>
                <a:lnTo>
                  <a:pt x="6992470" y="4724400"/>
                </a:lnTo>
                <a:lnTo>
                  <a:pt x="464692" y="4724400"/>
                </a:lnTo>
                <a:cubicBezTo>
                  <a:pt x="208050" y="4724400"/>
                  <a:pt x="0" y="4516350"/>
                  <a:pt x="0" y="4259708"/>
                </a:cubicBezTo>
                <a:lnTo>
                  <a:pt x="0" y="464692"/>
                </a:lnTo>
                <a:cubicBezTo>
                  <a:pt x="0" y="208050"/>
                  <a:pt x="208050" y="0"/>
                  <a:pt x="464692" y="0"/>
                </a:cubicBezTo>
                <a:close/>
              </a:path>
            </a:pathLst>
          </a:custGeom>
        </p:spPr>
      </p:pic>
      <p:sp>
        <p:nvSpPr>
          <p:cNvPr id="67" name="Freeform 66"/>
          <p:cNvSpPr/>
          <p:nvPr/>
        </p:nvSpPr>
        <p:spPr bwMode="auto">
          <a:xfrm>
            <a:off x="5199529" y="1524000"/>
            <a:ext cx="6992471" cy="4724399"/>
          </a:xfrm>
          <a:custGeom>
            <a:avLst/>
            <a:gdLst>
              <a:gd name="connsiteX0" fmla="*/ 464692 w 6992471"/>
              <a:gd name="connsiteY0" fmla="*/ 0 h 4724400"/>
              <a:gd name="connsiteX1" fmla="*/ 6992471 w 6992471"/>
              <a:gd name="connsiteY1" fmla="*/ 0 h 4724400"/>
              <a:gd name="connsiteX2" fmla="*/ 6992471 w 6992471"/>
              <a:gd name="connsiteY2" fmla="*/ 4724400 h 4724400"/>
              <a:gd name="connsiteX3" fmla="*/ 464692 w 6992471"/>
              <a:gd name="connsiteY3" fmla="*/ 4724400 h 4724400"/>
              <a:gd name="connsiteX4" fmla="*/ 0 w 6992471"/>
              <a:gd name="connsiteY4" fmla="*/ 4259708 h 4724400"/>
              <a:gd name="connsiteX5" fmla="*/ 0 w 6992471"/>
              <a:gd name="connsiteY5" fmla="*/ 464692 h 4724400"/>
              <a:gd name="connsiteX6" fmla="*/ 464692 w 6992471"/>
              <a:gd name="connsiteY6" fmla="*/ 0 h 472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992471" h="4724400" extrusionOk="0">
                <a:moveTo>
                  <a:pt x="464692" y="0"/>
                </a:moveTo>
                <a:lnTo>
                  <a:pt x="6992471" y="0"/>
                </a:lnTo>
                <a:lnTo>
                  <a:pt x="6992471" y="4724400"/>
                </a:lnTo>
                <a:lnTo>
                  <a:pt x="464692" y="4724400"/>
                </a:lnTo>
                <a:cubicBezTo>
                  <a:pt x="208050" y="4724400"/>
                  <a:pt x="0" y="4516350"/>
                  <a:pt x="0" y="4259708"/>
                </a:cubicBezTo>
                <a:lnTo>
                  <a:pt x="0" y="464692"/>
                </a:lnTo>
                <a:cubicBezTo>
                  <a:pt x="0" y="208050"/>
                  <a:pt x="208050" y="0"/>
                  <a:pt x="464692" y="0"/>
                </a:cubicBezTo>
                <a:close/>
              </a:path>
            </a:pathLst>
          </a:custGeom>
          <a:gradFill>
            <a:gsLst>
              <a:gs pos="0">
                <a:srgbClr val="363795">
                  <a:alpha val="75000"/>
                </a:srgbClr>
              </a:gs>
              <a:gs pos="100000">
                <a:srgbClr val="005C97">
                  <a:alpha val="90000"/>
                </a:srgbClr>
              </a:gs>
            </a:gsLst>
            <a:lin ang="18900000" scaled="1"/>
          </a:gradFill>
          <a:ln>
            <a:noFill/>
          </a:ln>
          <a:effectLst>
            <a:outerShdw blurRad="241300" dist="88900" dir="10800000" algn="r" rotWithShape="0">
              <a:schemeClr val="tx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>
            <a:normAutofit fontScale="90000"/>
          </a:bodyPr>
          <a:lstStyle/>
          <a:p>
            <a:pPr>
              <a:defRPr/>
            </a:pPr>
            <a:r>
              <a:rPr lang="zh-CN" sz="2700">
                <a:solidFill>
                  <a:schemeClr val="accent2">
                    <a:lumMod val="75000"/>
                  </a:schemeClr>
                </a:solidFill>
                <a:latin typeface="+mj-ea"/>
              </a:rPr>
              <a:t>引言</a:t>
            </a:r>
            <a:r>
              <a:rPr lang="en-US" sz="2700">
                <a:solidFill>
                  <a:schemeClr val="accent2">
                    <a:lumMod val="75000"/>
                  </a:schemeClr>
                </a:solidFill>
                <a:latin typeface="+mj-ea"/>
              </a:rPr>
              <a:t>——</a:t>
            </a:r>
            <a:r>
              <a:rPr lang="zh-CN" sz="2700">
                <a:solidFill>
                  <a:schemeClr val="accent2">
                    <a:lumMod val="75000"/>
                  </a:schemeClr>
                </a:solidFill>
                <a:latin typeface="+mj-ea"/>
              </a:rPr>
              <a:t>项目背景</a:t>
            </a:r>
            <a:br>
              <a:rPr lang="en-US">
                <a:solidFill>
                  <a:schemeClr val="accent2">
                    <a:lumMod val="75000"/>
                  </a:schemeClr>
                </a:solidFill>
                <a:latin typeface="+mj-ea"/>
              </a:rPr>
            </a:br>
            <a:r>
              <a:rPr lang="en-US">
                <a:solidFill>
                  <a:schemeClr val="accent2">
                    <a:lumMod val="75000"/>
                  </a:schemeClr>
                </a:solidFill>
                <a:latin typeface="+mj-ea"/>
              </a:rPr>
              <a:t>FreeRTOS</a:t>
            </a:r>
            <a:endParaRPr lang="en-US">
              <a:latin typeface="+mj-ea"/>
            </a:endParaRPr>
          </a:p>
        </p:txBody>
      </p:sp>
      <p:sp>
        <p:nvSpPr>
          <p:cNvPr id="6" name="Rounded Rectangle 5"/>
          <p:cNvSpPr/>
          <p:nvPr/>
        </p:nvSpPr>
        <p:spPr bwMode="auto">
          <a:xfrm>
            <a:off x="4812645" y="1948070"/>
            <a:ext cx="773768" cy="3876261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2400" b="1"/>
          </a:p>
        </p:txBody>
      </p:sp>
      <p:sp>
        <p:nvSpPr>
          <p:cNvPr id="8" name="Rectangle 7"/>
          <p:cNvSpPr/>
          <p:nvPr/>
        </p:nvSpPr>
        <p:spPr bwMode="auto">
          <a:xfrm>
            <a:off x="5801053" y="2123006"/>
            <a:ext cx="5857547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defRPr/>
            </a:pPr>
            <a:r>
              <a:rPr lang="zh-CN" sz="1400">
                <a:solidFill>
                  <a:schemeClr val="bg1"/>
                </a:solidFill>
                <a:latin typeface="Segoe UI"/>
                <a:cs typeface="Segoe UI"/>
              </a:rPr>
              <a:t>流行性：</a:t>
            </a:r>
            <a:r>
              <a:rPr lang="en-US" sz="1400">
                <a:solidFill>
                  <a:schemeClr val="bg1"/>
                </a:solidFill>
                <a:latin typeface="Segoe UI"/>
                <a:cs typeface="Segoe UI"/>
              </a:rPr>
              <a:t>FreeRTOS</a:t>
            </a:r>
            <a:r>
              <a:rPr lang="zh-CN" sz="1400">
                <a:solidFill>
                  <a:schemeClr val="bg1"/>
                </a:solidFill>
                <a:latin typeface="Segoe UI"/>
                <a:cs typeface="Segoe UI"/>
              </a:rPr>
              <a:t>是最主流的嵌入式操作系统之一，在全球范围内被广泛采用，拥有庞大的社区支持和活跃的生态系统。</a:t>
            </a:r>
            <a:endParaRPr lang="en-US" sz="1400">
              <a:solidFill>
                <a:schemeClr val="bg1"/>
              </a:solidFill>
              <a:latin typeface="Segoe UI"/>
              <a:cs typeface="Segoe UI"/>
            </a:endParaRPr>
          </a:p>
        </p:txBody>
      </p:sp>
      <p:grpSp>
        <p:nvGrpSpPr>
          <p:cNvPr id="9" name="Group 8"/>
          <p:cNvGrpSpPr/>
          <p:nvPr/>
        </p:nvGrpSpPr>
        <p:grpSpPr bwMode="auto">
          <a:xfrm>
            <a:off x="5027285" y="2165412"/>
            <a:ext cx="344488" cy="346075"/>
            <a:chOff x="2678113" y="6364288"/>
            <a:chExt cx="344488" cy="346075"/>
          </a:xfrm>
        </p:grpSpPr>
        <p:sp>
          <p:nvSpPr>
            <p:cNvPr id="10" name="Freeform 304"/>
            <p:cNvSpPr/>
            <p:nvPr/>
          </p:nvSpPr>
          <p:spPr bwMode="auto">
            <a:xfrm>
              <a:off x="2813050" y="6424613"/>
              <a:ext cx="134938" cy="225425"/>
            </a:xfrm>
            <a:custGeom>
              <a:avLst/>
              <a:gdLst>
                <a:gd name="T0" fmla="*/ 0 w 85"/>
                <a:gd name="T1" fmla="*/ 104 h 142"/>
                <a:gd name="T2" fmla="*/ 42 w 85"/>
                <a:gd name="T3" fmla="*/ 71 h 142"/>
                <a:gd name="T4" fmla="*/ 0 w 85"/>
                <a:gd name="T5" fmla="*/ 38 h 142"/>
                <a:gd name="T6" fmla="*/ 0 w 85"/>
                <a:gd name="T7" fmla="*/ 0 h 142"/>
                <a:gd name="T8" fmla="*/ 85 w 85"/>
                <a:gd name="T9" fmla="*/ 71 h 142"/>
                <a:gd name="T10" fmla="*/ 0 w 85"/>
                <a:gd name="T11" fmla="*/ 142 h 142"/>
                <a:gd name="T12" fmla="*/ 0 w 85"/>
                <a:gd name="T13" fmla="*/ 104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42" extrusionOk="0">
                  <a:moveTo>
                    <a:pt x="0" y="104"/>
                  </a:moveTo>
                  <a:lnTo>
                    <a:pt x="42" y="71"/>
                  </a:lnTo>
                  <a:lnTo>
                    <a:pt x="0" y="38"/>
                  </a:lnTo>
                  <a:lnTo>
                    <a:pt x="0" y="0"/>
                  </a:lnTo>
                  <a:lnTo>
                    <a:pt x="85" y="71"/>
                  </a:lnTo>
                  <a:lnTo>
                    <a:pt x="0" y="142"/>
                  </a:lnTo>
                  <a:lnTo>
                    <a:pt x="0" y="104"/>
                  </a:lnTo>
                  <a:close/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11" name="Oval 305"/>
            <p:cNvSpPr>
              <a:spLocks noChangeArrowheads="1"/>
            </p:cNvSpPr>
            <p:nvPr/>
          </p:nvSpPr>
          <p:spPr bwMode="auto">
            <a:xfrm>
              <a:off x="2678113" y="6364288"/>
              <a:ext cx="344488" cy="346075"/>
            </a:xfrm>
            <a:prstGeom prst="ellipse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</p:grpSp>
      <p:sp>
        <p:nvSpPr>
          <p:cNvPr id="14" name="Rectangle 13"/>
          <p:cNvSpPr/>
          <p:nvPr/>
        </p:nvSpPr>
        <p:spPr bwMode="auto">
          <a:xfrm>
            <a:off x="5801053" y="2897159"/>
            <a:ext cx="5857547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defRPr/>
            </a:pPr>
            <a:r>
              <a:rPr lang="zh-CN" sz="1400">
                <a:solidFill>
                  <a:schemeClr val="bg1"/>
                </a:solidFill>
                <a:latin typeface="Segoe UI"/>
                <a:cs typeface="Segoe UI"/>
              </a:rPr>
              <a:t>功能丰富：</a:t>
            </a:r>
            <a:r>
              <a:rPr lang="en-US" sz="1400">
                <a:solidFill>
                  <a:schemeClr val="bg1"/>
                </a:solidFill>
                <a:latin typeface="Segoe UI"/>
                <a:cs typeface="Segoe UI"/>
              </a:rPr>
              <a:t>FreeRTOS</a:t>
            </a:r>
            <a:r>
              <a:rPr lang="zh-CN" sz="1400">
                <a:solidFill>
                  <a:schemeClr val="bg1"/>
                </a:solidFill>
                <a:latin typeface="Segoe UI"/>
                <a:cs typeface="Segoe UI"/>
              </a:rPr>
              <a:t>提供了丰富的功能，如任务管理、内存管理、同步机制等，同时还支持文件系统，满足了嵌入式系统的各种需求。</a:t>
            </a:r>
            <a:endParaRPr lang="en-US" sz="1400">
              <a:solidFill>
                <a:schemeClr val="bg1"/>
              </a:solidFill>
              <a:latin typeface="Segoe UI"/>
              <a:cs typeface="Segoe UI"/>
            </a:endParaRPr>
          </a:p>
        </p:txBody>
      </p:sp>
      <p:grpSp>
        <p:nvGrpSpPr>
          <p:cNvPr id="15" name="Group 14"/>
          <p:cNvGrpSpPr/>
          <p:nvPr/>
        </p:nvGrpSpPr>
        <p:grpSpPr bwMode="auto">
          <a:xfrm>
            <a:off x="5027285" y="2939565"/>
            <a:ext cx="344488" cy="346075"/>
            <a:chOff x="2678113" y="6364288"/>
            <a:chExt cx="344488" cy="346075"/>
          </a:xfrm>
        </p:grpSpPr>
        <p:sp>
          <p:nvSpPr>
            <p:cNvPr id="16" name="Freeform 304"/>
            <p:cNvSpPr/>
            <p:nvPr/>
          </p:nvSpPr>
          <p:spPr bwMode="auto">
            <a:xfrm>
              <a:off x="2813050" y="6424613"/>
              <a:ext cx="134938" cy="225425"/>
            </a:xfrm>
            <a:custGeom>
              <a:avLst/>
              <a:gdLst>
                <a:gd name="T0" fmla="*/ 0 w 85"/>
                <a:gd name="T1" fmla="*/ 104 h 142"/>
                <a:gd name="T2" fmla="*/ 42 w 85"/>
                <a:gd name="T3" fmla="*/ 71 h 142"/>
                <a:gd name="T4" fmla="*/ 0 w 85"/>
                <a:gd name="T5" fmla="*/ 38 h 142"/>
                <a:gd name="T6" fmla="*/ 0 w 85"/>
                <a:gd name="T7" fmla="*/ 0 h 142"/>
                <a:gd name="T8" fmla="*/ 85 w 85"/>
                <a:gd name="T9" fmla="*/ 71 h 142"/>
                <a:gd name="T10" fmla="*/ 0 w 85"/>
                <a:gd name="T11" fmla="*/ 142 h 142"/>
                <a:gd name="T12" fmla="*/ 0 w 85"/>
                <a:gd name="T13" fmla="*/ 104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42" extrusionOk="0">
                  <a:moveTo>
                    <a:pt x="0" y="104"/>
                  </a:moveTo>
                  <a:lnTo>
                    <a:pt x="42" y="71"/>
                  </a:lnTo>
                  <a:lnTo>
                    <a:pt x="0" y="38"/>
                  </a:lnTo>
                  <a:lnTo>
                    <a:pt x="0" y="0"/>
                  </a:lnTo>
                  <a:lnTo>
                    <a:pt x="85" y="71"/>
                  </a:lnTo>
                  <a:lnTo>
                    <a:pt x="0" y="142"/>
                  </a:lnTo>
                  <a:lnTo>
                    <a:pt x="0" y="104"/>
                  </a:lnTo>
                  <a:close/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17" name="Oval 305"/>
            <p:cNvSpPr>
              <a:spLocks noChangeArrowheads="1"/>
            </p:cNvSpPr>
            <p:nvPr/>
          </p:nvSpPr>
          <p:spPr bwMode="auto">
            <a:xfrm>
              <a:off x="2678113" y="6364288"/>
              <a:ext cx="344488" cy="346075"/>
            </a:xfrm>
            <a:prstGeom prst="ellipse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</p:grpSp>
      <p:sp>
        <p:nvSpPr>
          <p:cNvPr id="19" name="Rectangle 18"/>
          <p:cNvSpPr/>
          <p:nvPr/>
        </p:nvSpPr>
        <p:spPr bwMode="auto">
          <a:xfrm>
            <a:off x="5801053" y="3671312"/>
            <a:ext cx="5857547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defRPr/>
            </a:pPr>
            <a:r>
              <a:rPr lang="zh-CN" sz="1400">
                <a:solidFill>
                  <a:schemeClr val="bg1"/>
                </a:solidFill>
                <a:latin typeface="Segoe UI"/>
                <a:cs typeface="Segoe UI"/>
              </a:rPr>
              <a:t>性能优异：</a:t>
            </a:r>
            <a:r>
              <a:rPr lang="en-US" sz="1400">
                <a:solidFill>
                  <a:schemeClr val="bg1"/>
                </a:solidFill>
                <a:latin typeface="Segoe UI"/>
                <a:cs typeface="Segoe UI"/>
              </a:rPr>
              <a:t>FreeRTOS</a:t>
            </a:r>
            <a:r>
              <a:rPr lang="zh-CN" sz="1400">
                <a:solidFill>
                  <a:schemeClr val="bg1"/>
                </a:solidFill>
                <a:latin typeface="Segoe UI"/>
                <a:cs typeface="Segoe UI"/>
              </a:rPr>
              <a:t>实时性能出色，能够满足嵌入式系统的实时性需求。</a:t>
            </a:r>
            <a:endParaRPr lang="en-US" sz="1400">
              <a:solidFill>
                <a:schemeClr val="bg1"/>
              </a:solidFill>
              <a:latin typeface="Segoe UI"/>
              <a:cs typeface="Segoe UI"/>
            </a:endParaRPr>
          </a:p>
        </p:txBody>
      </p:sp>
      <p:grpSp>
        <p:nvGrpSpPr>
          <p:cNvPr id="20" name="Group 19"/>
          <p:cNvGrpSpPr/>
          <p:nvPr/>
        </p:nvGrpSpPr>
        <p:grpSpPr bwMode="auto">
          <a:xfrm>
            <a:off x="5027285" y="3713718"/>
            <a:ext cx="344488" cy="346075"/>
            <a:chOff x="2678113" y="6364288"/>
            <a:chExt cx="344488" cy="346075"/>
          </a:xfrm>
        </p:grpSpPr>
        <p:sp>
          <p:nvSpPr>
            <p:cNvPr id="21" name="Freeform 304"/>
            <p:cNvSpPr/>
            <p:nvPr/>
          </p:nvSpPr>
          <p:spPr bwMode="auto">
            <a:xfrm>
              <a:off x="2813050" y="6424613"/>
              <a:ext cx="134938" cy="225425"/>
            </a:xfrm>
            <a:custGeom>
              <a:avLst/>
              <a:gdLst>
                <a:gd name="T0" fmla="*/ 0 w 85"/>
                <a:gd name="T1" fmla="*/ 104 h 142"/>
                <a:gd name="T2" fmla="*/ 42 w 85"/>
                <a:gd name="T3" fmla="*/ 71 h 142"/>
                <a:gd name="T4" fmla="*/ 0 w 85"/>
                <a:gd name="T5" fmla="*/ 38 h 142"/>
                <a:gd name="T6" fmla="*/ 0 w 85"/>
                <a:gd name="T7" fmla="*/ 0 h 142"/>
                <a:gd name="T8" fmla="*/ 85 w 85"/>
                <a:gd name="T9" fmla="*/ 71 h 142"/>
                <a:gd name="T10" fmla="*/ 0 w 85"/>
                <a:gd name="T11" fmla="*/ 142 h 142"/>
                <a:gd name="T12" fmla="*/ 0 w 85"/>
                <a:gd name="T13" fmla="*/ 104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42" extrusionOk="0">
                  <a:moveTo>
                    <a:pt x="0" y="104"/>
                  </a:moveTo>
                  <a:lnTo>
                    <a:pt x="42" y="71"/>
                  </a:lnTo>
                  <a:lnTo>
                    <a:pt x="0" y="38"/>
                  </a:lnTo>
                  <a:lnTo>
                    <a:pt x="0" y="0"/>
                  </a:lnTo>
                  <a:lnTo>
                    <a:pt x="85" y="71"/>
                  </a:lnTo>
                  <a:lnTo>
                    <a:pt x="0" y="142"/>
                  </a:lnTo>
                  <a:lnTo>
                    <a:pt x="0" y="104"/>
                  </a:lnTo>
                  <a:close/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22" name="Oval 305"/>
            <p:cNvSpPr>
              <a:spLocks noChangeArrowheads="1"/>
            </p:cNvSpPr>
            <p:nvPr/>
          </p:nvSpPr>
          <p:spPr bwMode="auto">
            <a:xfrm>
              <a:off x="2678113" y="6364288"/>
              <a:ext cx="344488" cy="346075"/>
            </a:xfrm>
            <a:prstGeom prst="ellipse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</p:grpSp>
      <p:sp>
        <p:nvSpPr>
          <p:cNvPr id="24" name="Rectangle 23"/>
          <p:cNvSpPr/>
          <p:nvPr/>
        </p:nvSpPr>
        <p:spPr bwMode="auto">
          <a:xfrm>
            <a:off x="5801053" y="4445465"/>
            <a:ext cx="5857547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defRPr/>
            </a:pPr>
            <a:r>
              <a:rPr lang="zh-CN" sz="1400">
                <a:solidFill>
                  <a:schemeClr val="bg1"/>
                </a:solidFill>
                <a:latin typeface="Segoe UI"/>
                <a:cs typeface="Segoe UI"/>
              </a:rPr>
              <a:t>源代码质量：</a:t>
            </a:r>
            <a:r>
              <a:rPr lang="en-US" sz="1400">
                <a:solidFill>
                  <a:schemeClr val="bg1"/>
                </a:solidFill>
                <a:latin typeface="Segoe UI"/>
                <a:cs typeface="Segoe UI"/>
              </a:rPr>
              <a:t>FreeRTOS</a:t>
            </a:r>
            <a:r>
              <a:rPr lang="zh-CN" sz="1400">
                <a:solidFill>
                  <a:schemeClr val="bg1"/>
                </a:solidFill>
                <a:latin typeface="Segoe UI"/>
                <a:cs typeface="Segoe UI"/>
              </a:rPr>
              <a:t>代码精简、可读性强，易于移植到各种嵌入式平台，对开发者友好。</a:t>
            </a:r>
            <a:endParaRPr lang="en-US" sz="1400">
              <a:solidFill>
                <a:schemeClr val="bg1"/>
              </a:solidFill>
              <a:latin typeface="Segoe UI"/>
              <a:cs typeface="Segoe UI"/>
            </a:endParaRPr>
          </a:p>
        </p:txBody>
      </p:sp>
      <p:grpSp>
        <p:nvGrpSpPr>
          <p:cNvPr id="25" name="Group 24"/>
          <p:cNvGrpSpPr/>
          <p:nvPr/>
        </p:nvGrpSpPr>
        <p:grpSpPr bwMode="auto">
          <a:xfrm>
            <a:off x="5027285" y="4487871"/>
            <a:ext cx="344488" cy="346075"/>
            <a:chOff x="2678113" y="6364288"/>
            <a:chExt cx="344488" cy="346075"/>
          </a:xfrm>
        </p:grpSpPr>
        <p:sp>
          <p:nvSpPr>
            <p:cNvPr id="26" name="Freeform 304"/>
            <p:cNvSpPr/>
            <p:nvPr/>
          </p:nvSpPr>
          <p:spPr bwMode="auto">
            <a:xfrm>
              <a:off x="2813050" y="6424613"/>
              <a:ext cx="134938" cy="225425"/>
            </a:xfrm>
            <a:custGeom>
              <a:avLst/>
              <a:gdLst>
                <a:gd name="T0" fmla="*/ 0 w 85"/>
                <a:gd name="T1" fmla="*/ 104 h 142"/>
                <a:gd name="T2" fmla="*/ 42 w 85"/>
                <a:gd name="T3" fmla="*/ 71 h 142"/>
                <a:gd name="T4" fmla="*/ 0 w 85"/>
                <a:gd name="T5" fmla="*/ 38 h 142"/>
                <a:gd name="T6" fmla="*/ 0 w 85"/>
                <a:gd name="T7" fmla="*/ 0 h 142"/>
                <a:gd name="T8" fmla="*/ 85 w 85"/>
                <a:gd name="T9" fmla="*/ 71 h 142"/>
                <a:gd name="T10" fmla="*/ 0 w 85"/>
                <a:gd name="T11" fmla="*/ 142 h 142"/>
                <a:gd name="T12" fmla="*/ 0 w 85"/>
                <a:gd name="T13" fmla="*/ 104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42" extrusionOk="0">
                  <a:moveTo>
                    <a:pt x="0" y="104"/>
                  </a:moveTo>
                  <a:lnTo>
                    <a:pt x="42" y="71"/>
                  </a:lnTo>
                  <a:lnTo>
                    <a:pt x="0" y="38"/>
                  </a:lnTo>
                  <a:lnTo>
                    <a:pt x="0" y="0"/>
                  </a:lnTo>
                  <a:lnTo>
                    <a:pt x="85" y="71"/>
                  </a:lnTo>
                  <a:lnTo>
                    <a:pt x="0" y="142"/>
                  </a:lnTo>
                  <a:lnTo>
                    <a:pt x="0" y="104"/>
                  </a:lnTo>
                  <a:close/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27" name="Oval 305"/>
            <p:cNvSpPr>
              <a:spLocks noChangeArrowheads="1"/>
            </p:cNvSpPr>
            <p:nvPr/>
          </p:nvSpPr>
          <p:spPr bwMode="auto">
            <a:xfrm>
              <a:off x="2678113" y="6364288"/>
              <a:ext cx="344488" cy="346075"/>
            </a:xfrm>
            <a:prstGeom prst="ellipse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</p:grpSp>
      <p:sp>
        <p:nvSpPr>
          <p:cNvPr id="29" name="Rectangle 28"/>
          <p:cNvSpPr/>
          <p:nvPr/>
        </p:nvSpPr>
        <p:spPr bwMode="auto">
          <a:xfrm>
            <a:off x="5801053" y="5219619"/>
            <a:ext cx="5857547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defRPr/>
            </a:pPr>
            <a:r>
              <a:rPr lang="zh-CN" sz="1400">
                <a:solidFill>
                  <a:schemeClr val="bg1"/>
                </a:solidFill>
                <a:latin typeface="Segoe UI"/>
                <a:cs typeface="Segoe UI"/>
              </a:rPr>
              <a:t>版权“友好”：</a:t>
            </a:r>
            <a:r>
              <a:rPr lang="en-US" sz="1400">
                <a:solidFill>
                  <a:schemeClr val="bg1"/>
                </a:solidFill>
                <a:latin typeface="Segoe UI"/>
                <a:cs typeface="Segoe UI"/>
              </a:rPr>
              <a:t>FreeRTOS</a:t>
            </a:r>
            <a:r>
              <a:rPr lang="zh-CN" sz="1400">
                <a:solidFill>
                  <a:schemeClr val="bg1"/>
                </a:solidFill>
                <a:latin typeface="Segoe UI"/>
                <a:cs typeface="Segoe UI"/>
              </a:rPr>
              <a:t>的许可证商业友好，允许商业应用和修改，没有版权的后顾之忧。</a:t>
            </a:r>
            <a:endParaRPr lang="en-US" sz="1400">
              <a:solidFill>
                <a:schemeClr val="bg1"/>
              </a:solidFill>
              <a:latin typeface="Segoe UI"/>
              <a:cs typeface="Segoe UI"/>
            </a:endParaRPr>
          </a:p>
        </p:txBody>
      </p:sp>
      <p:grpSp>
        <p:nvGrpSpPr>
          <p:cNvPr id="30" name="Group 29"/>
          <p:cNvGrpSpPr/>
          <p:nvPr/>
        </p:nvGrpSpPr>
        <p:grpSpPr bwMode="auto">
          <a:xfrm>
            <a:off x="5027285" y="5262025"/>
            <a:ext cx="344488" cy="346075"/>
            <a:chOff x="2678113" y="6364288"/>
            <a:chExt cx="344488" cy="346075"/>
          </a:xfrm>
        </p:grpSpPr>
        <p:sp>
          <p:nvSpPr>
            <p:cNvPr id="31" name="Freeform 304"/>
            <p:cNvSpPr/>
            <p:nvPr/>
          </p:nvSpPr>
          <p:spPr bwMode="auto">
            <a:xfrm>
              <a:off x="2813050" y="6424613"/>
              <a:ext cx="134938" cy="225425"/>
            </a:xfrm>
            <a:custGeom>
              <a:avLst/>
              <a:gdLst>
                <a:gd name="T0" fmla="*/ 0 w 85"/>
                <a:gd name="T1" fmla="*/ 104 h 142"/>
                <a:gd name="T2" fmla="*/ 42 w 85"/>
                <a:gd name="T3" fmla="*/ 71 h 142"/>
                <a:gd name="T4" fmla="*/ 0 w 85"/>
                <a:gd name="T5" fmla="*/ 38 h 142"/>
                <a:gd name="T6" fmla="*/ 0 w 85"/>
                <a:gd name="T7" fmla="*/ 0 h 142"/>
                <a:gd name="T8" fmla="*/ 85 w 85"/>
                <a:gd name="T9" fmla="*/ 71 h 142"/>
                <a:gd name="T10" fmla="*/ 0 w 85"/>
                <a:gd name="T11" fmla="*/ 142 h 142"/>
                <a:gd name="T12" fmla="*/ 0 w 85"/>
                <a:gd name="T13" fmla="*/ 104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42" extrusionOk="0">
                  <a:moveTo>
                    <a:pt x="0" y="104"/>
                  </a:moveTo>
                  <a:lnTo>
                    <a:pt x="42" y="71"/>
                  </a:lnTo>
                  <a:lnTo>
                    <a:pt x="0" y="38"/>
                  </a:lnTo>
                  <a:lnTo>
                    <a:pt x="0" y="0"/>
                  </a:lnTo>
                  <a:lnTo>
                    <a:pt x="85" y="71"/>
                  </a:lnTo>
                  <a:lnTo>
                    <a:pt x="0" y="142"/>
                  </a:lnTo>
                  <a:lnTo>
                    <a:pt x="0" y="104"/>
                  </a:lnTo>
                  <a:close/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32" name="Oval 305"/>
            <p:cNvSpPr>
              <a:spLocks noChangeArrowheads="1"/>
            </p:cNvSpPr>
            <p:nvPr/>
          </p:nvSpPr>
          <p:spPr bwMode="auto">
            <a:xfrm>
              <a:off x="2678113" y="6364288"/>
              <a:ext cx="344488" cy="346075"/>
            </a:xfrm>
            <a:prstGeom prst="ellipse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</p:grpSp>
      <p:sp>
        <p:nvSpPr>
          <p:cNvPr id="7" name="Title 1"/>
          <p:cNvSpPr txBox="1"/>
          <p:nvPr/>
        </p:nvSpPr>
        <p:spPr bwMode="auto">
          <a:xfrm>
            <a:off x="699073" y="3693310"/>
            <a:ext cx="3067879" cy="1938992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1">
                <a:solidFill>
                  <a:schemeClr val="tx1"/>
                </a:solidFill>
                <a:latin typeface="Georgia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1400" b="0">
                <a:latin typeface="+mn-ea"/>
                <a:ea typeface="+mn-ea"/>
                <a:cs typeface="Segoe UI"/>
              </a:rPr>
              <a:t>FreeRTOS</a:t>
            </a:r>
            <a:r>
              <a:rPr lang="zh-CN" sz="1400" b="0">
                <a:latin typeface="+mn-ea"/>
                <a:ea typeface="+mn-ea"/>
                <a:cs typeface="Segoe UI"/>
              </a:rPr>
              <a:t>是一个广泛使用的实时操作系统</a:t>
            </a:r>
            <a:r>
              <a:rPr lang="en-US" sz="1400" b="0">
                <a:latin typeface="+mn-ea"/>
                <a:ea typeface="+mn-ea"/>
                <a:cs typeface="Segoe UI"/>
              </a:rPr>
              <a:t>(RTOS)</a:t>
            </a:r>
            <a:r>
              <a:rPr lang="zh-CN" sz="1400" b="0">
                <a:latin typeface="+mn-ea"/>
                <a:ea typeface="+mn-ea"/>
                <a:cs typeface="Segoe UI"/>
              </a:rPr>
              <a:t>，专为嵌入式系统设计。它由</a:t>
            </a:r>
            <a:r>
              <a:rPr lang="en-US" sz="1400" b="0">
                <a:latin typeface="+mn-ea"/>
                <a:ea typeface="+mn-ea"/>
                <a:cs typeface="Segoe UI"/>
              </a:rPr>
              <a:t>Richard Barry</a:t>
            </a:r>
            <a:r>
              <a:rPr lang="zh-CN" sz="1400" b="0">
                <a:latin typeface="+mn-ea"/>
                <a:ea typeface="+mn-ea"/>
                <a:cs typeface="Segoe UI"/>
              </a:rPr>
              <a:t>于</a:t>
            </a:r>
            <a:r>
              <a:rPr lang="en-US" sz="1400" b="0">
                <a:latin typeface="+mn-ea"/>
                <a:ea typeface="+mn-ea"/>
                <a:cs typeface="Segoe UI"/>
              </a:rPr>
              <a:t>2003</a:t>
            </a:r>
            <a:r>
              <a:rPr lang="zh-CN" sz="1400" b="0">
                <a:latin typeface="+mn-ea"/>
                <a:ea typeface="+mn-ea"/>
                <a:cs typeface="Segoe UI"/>
              </a:rPr>
              <a:t>年首次发布并持续维护。</a:t>
            </a:r>
            <a:endParaRPr lang="en-US" sz="1400" b="0">
              <a:latin typeface="+mn-ea"/>
              <a:ea typeface="+mn-ea"/>
              <a:cs typeface="Segoe UI"/>
            </a:endParaRPr>
          </a:p>
          <a:p>
            <a:pPr>
              <a:defRPr/>
            </a:pPr>
            <a:endParaRPr lang="en-US" sz="1400" b="0">
              <a:latin typeface="+mn-ea"/>
              <a:ea typeface="+mn-ea"/>
              <a:cs typeface="Segoe UI"/>
            </a:endParaRPr>
          </a:p>
          <a:p>
            <a:pPr>
              <a:defRPr/>
            </a:pPr>
            <a:r>
              <a:rPr lang="en-US" sz="1400" b="0">
                <a:latin typeface="+mn-ea"/>
                <a:ea typeface="+mn-ea"/>
                <a:cs typeface="Segoe UI"/>
              </a:rPr>
              <a:t>FreeRTOS</a:t>
            </a:r>
            <a:r>
              <a:rPr lang="zh-CN" sz="1400" b="0">
                <a:latin typeface="+mn-ea"/>
                <a:ea typeface="+mn-ea"/>
                <a:cs typeface="Segoe UI"/>
              </a:rPr>
              <a:t>以其简洁、高效、可裁剪的特点</a:t>
            </a:r>
            <a:r>
              <a:rPr lang="en-US" sz="1400" b="0">
                <a:latin typeface="+mn-ea"/>
                <a:ea typeface="+mn-ea"/>
                <a:cs typeface="Segoe UI"/>
              </a:rPr>
              <a:t>,</a:t>
            </a:r>
            <a:r>
              <a:rPr lang="zh-CN" sz="1400" b="0">
                <a:latin typeface="+mn-ea"/>
                <a:ea typeface="+mn-ea"/>
                <a:cs typeface="Segoe UI"/>
              </a:rPr>
              <a:t>在全球范围内获得了广泛的认可和应用，其优点包括但不限于右表中列出的部分：</a:t>
            </a:r>
            <a:endParaRPr/>
          </a:p>
          <a:p>
            <a:pPr>
              <a:defRPr/>
            </a:pPr>
            <a:endParaRPr lang="en-US" sz="1400" b="0">
              <a:latin typeface="+mn-ea"/>
              <a:ea typeface="+mn-ea"/>
              <a:cs typeface="Segoe UI"/>
            </a:endParaRPr>
          </a:p>
        </p:txBody>
      </p:sp>
      <p:cxnSp>
        <p:nvCxnSpPr>
          <p:cNvPr id="62" name="Straight Connector 61"/>
          <p:cNvCxnSpPr>
            <a:cxnSpLocks/>
          </p:cNvCxnSpPr>
          <p:nvPr/>
        </p:nvCxnSpPr>
        <p:spPr bwMode="auto">
          <a:xfrm>
            <a:off x="5801053" y="2725526"/>
            <a:ext cx="6390947" cy="0"/>
          </a:xfrm>
          <a:prstGeom prst="line">
            <a:avLst/>
          </a:prstGeom>
          <a:ln>
            <a:solidFill>
              <a:srgbClr val="3DE0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cxnSpLocks/>
          </p:cNvCxnSpPr>
          <p:nvPr/>
        </p:nvCxnSpPr>
        <p:spPr bwMode="auto">
          <a:xfrm>
            <a:off x="5801053" y="3499679"/>
            <a:ext cx="6390947" cy="0"/>
          </a:xfrm>
          <a:prstGeom prst="line">
            <a:avLst/>
          </a:prstGeom>
          <a:ln>
            <a:solidFill>
              <a:srgbClr val="3DE0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>
            <a:cxnSpLocks/>
          </p:cNvCxnSpPr>
          <p:nvPr/>
        </p:nvCxnSpPr>
        <p:spPr bwMode="auto">
          <a:xfrm>
            <a:off x="5801053" y="4273832"/>
            <a:ext cx="6390947" cy="0"/>
          </a:xfrm>
          <a:prstGeom prst="line">
            <a:avLst/>
          </a:prstGeom>
          <a:ln>
            <a:solidFill>
              <a:srgbClr val="3DE0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>
            <a:cxnSpLocks/>
          </p:cNvCxnSpPr>
          <p:nvPr/>
        </p:nvCxnSpPr>
        <p:spPr bwMode="auto">
          <a:xfrm>
            <a:off x="5801053" y="5047986"/>
            <a:ext cx="6390947" cy="0"/>
          </a:xfrm>
          <a:prstGeom prst="line">
            <a:avLst/>
          </a:prstGeom>
          <a:ln>
            <a:solidFill>
              <a:srgbClr val="3DE0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 descr="卡通画&#10;&#10;中度可信度描述已自动生成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596241" y="1755468"/>
            <a:ext cx="3273542" cy="1244422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15267896" name="标题 1"/>
          <p:cNvSpPr>
            <a:spLocks noGrp="1"/>
          </p:cNvSpPr>
          <p:nvPr>
            <p:ph type="title"/>
          </p:nvPr>
        </p:nvSpPr>
        <p:spPr bwMode="auto">
          <a:xfrm>
            <a:off x="838198" y="365124"/>
            <a:ext cx="10515600" cy="130644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zh-CN">
                <a:solidFill>
                  <a:schemeClr val="accent2">
                    <a:lumMod val="75000"/>
                  </a:schemeClr>
                </a:solidFill>
                <a:latin typeface="+mj-ea"/>
              </a:rPr>
              <a:t>交叉编译与上板</a:t>
            </a:r>
            <a:endParaRPr lang="en-US">
              <a:solidFill>
                <a:schemeClr val="accent2">
                  <a:lumMod val="75000"/>
                </a:schemeClr>
              </a:solidFill>
              <a:latin typeface="+mj-ea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E9980B9-37F5-4B8C-884E-8E19F6936D19}"/>
              </a:ext>
            </a:extLst>
          </p:cNvPr>
          <p:cNvSpPr txBox="1"/>
          <p:nvPr/>
        </p:nvSpPr>
        <p:spPr bwMode="auto">
          <a:xfrm>
            <a:off x="714963" y="1599849"/>
            <a:ext cx="5664817" cy="3010248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marL="349965" indent="-349965">
              <a:buFont typeface="Arial"/>
              <a:buChar char="•"/>
              <a:defRPr/>
            </a:pPr>
            <a:r>
              <a:rPr lang="zh-CN" altLang="en-US" sz="2400" dirty="0">
                <a:latin typeface="等线 Light"/>
                <a:ea typeface="等线 Light"/>
              </a:rPr>
              <a:t>还有一点问题</a:t>
            </a:r>
            <a:r>
              <a:rPr lang="en-US" altLang="zh-CN" sz="2400" dirty="0">
                <a:latin typeface="等线 Light"/>
                <a:ea typeface="等线 Light"/>
              </a:rPr>
              <a:t>……</a:t>
            </a:r>
          </a:p>
          <a:p>
            <a:pPr marL="349965" indent="-349965">
              <a:buFont typeface="Arial"/>
              <a:buChar char="•"/>
              <a:defRPr/>
            </a:pPr>
            <a:r>
              <a:rPr lang="en-US" altLang="zh-CN" sz="2400" dirty="0">
                <a:latin typeface="等线 Light"/>
                <a:ea typeface="等线 Light"/>
              </a:rPr>
              <a:t>C </a:t>
            </a:r>
            <a:r>
              <a:rPr lang="zh-CN" altLang="en-US" sz="2400" dirty="0">
                <a:latin typeface="等线 Light"/>
                <a:ea typeface="等线 Light"/>
              </a:rPr>
              <a:t>代码中部分函数以宏的形式定义，</a:t>
            </a:r>
            <a:r>
              <a:rPr lang="en-US" altLang="zh-CN" sz="2400" dirty="0" err="1">
                <a:latin typeface="等线 Light"/>
                <a:ea typeface="等线 Light"/>
              </a:rPr>
              <a:t>bindgen</a:t>
            </a:r>
            <a:r>
              <a:rPr lang="en-US" altLang="zh-CN" sz="2400" dirty="0">
                <a:latin typeface="等线 Light"/>
                <a:ea typeface="等线 Light"/>
              </a:rPr>
              <a:t> </a:t>
            </a:r>
            <a:r>
              <a:rPr lang="zh-CN" altLang="en-US" sz="2400" dirty="0">
                <a:latin typeface="等线 Light"/>
                <a:ea typeface="等线 Light"/>
              </a:rPr>
              <a:t>无法识别这些函数，如右图。</a:t>
            </a:r>
            <a:endParaRPr lang="en-US" altLang="zh-CN" sz="2400" dirty="0">
              <a:latin typeface="等线 Light"/>
              <a:ea typeface="等线 Light"/>
            </a:endParaRPr>
          </a:p>
          <a:p>
            <a:pPr marL="349965" indent="-349965">
              <a:buFont typeface="Arial"/>
              <a:buChar char="•"/>
              <a:defRPr/>
            </a:pPr>
            <a:r>
              <a:rPr lang="en-US" altLang="zh-CN" sz="2400" dirty="0">
                <a:latin typeface="等线 Light"/>
                <a:ea typeface="等线 Light"/>
              </a:rPr>
              <a:t>Rust </a:t>
            </a:r>
            <a:r>
              <a:rPr lang="zh-CN" altLang="en-US" sz="2400" dirty="0">
                <a:latin typeface="等线 Light"/>
                <a:ea typeface="等线 Light"/>
              </a:rPr>
              <a:t>程序中要调用此类函数则会报错。</a:t>
            </a:r>
            <a:endParaRPr lang="en-US" altLang="zh-CN" sz="2400" dirty="0">
              <a:latin typeface="等线 Light"/>
              <a:ea typeface="等线 Light"/>
            </a:endParaRPr>
          </a:p>
          <a:p>
            <a:pPr marL="349965" indent="-349965">
              <a:buFont typeface="Arial"/>
              <a:buChar char="•"/>
              <a:defRPr/>
            </a:pPr>
            <a:endParaRPr lang="en-US" sz="2400" dirty="0">
              <a:latin typeface="等线 Light"/>
              <a:ea typeface="等线 Light"/>
            </a:endParaRPr>
          </a:p>
          <a:p>
            <a:pPr marL="349965" indent="-349965">
              <a:buFont typeface="Arial"/>
              <a:buChar char="•"/>
              <a:defRPr/>
            </a:pPr>
            <a:r>
              <a:rPr lang="zh-CN" altLang="en-US" sz="2400" dirty="0">
                <a:latin typeface="等线 Light"/>
                <a:ea typeface="等线 Light"/>
              </a:rPr>
              <a:t>解决方案：将需要被调用的宏改写为函数。</a:t>
            </a:r>
            <a:endParaRPr lang="en-US" sz="2400" dirty="0">
              <a:latin typeface="等线 Light"/>
              <a:ea typeface="等线 Ligh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248F04-707E-4CED-A4B6-E43C32ED28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9525" y="1599849"/>
            <a:ext cx="5560490" cy="22549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AC49E35-F37C-4AF0-9E5D-F1791487FD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7372" y="4722449"/>
            <a:ext cx="6051176" cy="236374"/>
          </a:xfrm>
          <a:prstGeom prst="rect">
            <a:avLst/>
          </a:prstGeom>
        </p:spPr>
      </p:pic>
      <p:sp>
        <p:nvSpPr>
          <p:cNvPr id="9" name="Arrow: Down 8">
            <a:extLst>
              <a:ext uri="{FF2B5EF4-FFF2-40B4-BE49-F238E27FC236}">
                <a16:creationId xmlns:a16="http://schemas.microsoft.com/office/drawing/2014/main" id="{562530E5-ED3E-49A9-9065-CA58E0DC7DCF}"/>
              </a:ext>
            </a:extLst>
          </p:cNvPr>
          <p:cNvSpPr/>
          <p:nvPr/>
        </p:nvSpPr>
        <p:spPr>
          <a:xfrm>
            <a:off x="6286089" y="5089550"/>
            <a:ext cx="286871" cy="65411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50E9CF7-9E83-46D3-845C-5723424025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8808" y="5870345"/>
            <a:ext cx="5421434" cy="880983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81777355" name="标题 1"/>
          <p:cNvSpPr>
            <a:spLocks noGrp="1"/>
          </p:cNvSpPr>
          <p:nvPr>
            <p:ph type="title"/>
          </p:nvPr>
        </p:nvSpPr>
        <p:spPr bwMode="auto">
          <a:xfrm>
            <a:off x="838198" y="365124"/>
            <a:ext cx="10515600" cy="130644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zh-CN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交叉编译与上板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（链接）</a:t>
            </a:r>
            <a:endParaRPr lang="en-US" dirty="0">
              <a:solidFill>
                <a:schemeClr val="accent2">
                  <a:lumMod val="75000"/>
                </a:schemeClr>
              </a:solidFill>
              <a:latin typeface="+mj-ea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062D4B3-8B8A-484A-9055-58CBC1036385}"/>
              </a:ext>
            </a:extLst>
          </p:cNvPr>
          <p:cNvSpPr txBox="1"/>
          <p:nvPr/>
        </p:nvSpPr>
        <p:spPr bwMode="auto">
          <a:xfrm>
            <a:off x="714964" y="2801121"/>
            <a:ext cx="6143036" cy="1342868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marL="349965" indent="-349965">
              <a:buFont typeface="Arial"/>
              <a:buChar char="•"/>
              <a:defRPr/>
            </a:pPr>
            <a:r>
              <a:rPr lang="zh-CN" altLang="en-US" sz="2400" dirty="0">
                <a:latin typeface="等线 Light"/>
                <a:ea typeface="等线 Light"/>
              </a:rPr>
              <a:t>为了在不同的架构下运行，需要使用专门的编译器 </a:t>
            </a:r>
            <a:r>
              <a:rPr lang="en-US" altLang="zh-CN" sz="2400" dirty="0">
                <a:latin typeface="Consolas" panose="020B0609020204030204" pitchFamily="49" charset="0"/>
                <a:ea typeface="等线 Light"/>
              </a:rPr>
              <a:t>aarch64-none-elf-gcc</a:t>
            </a:r>
            <a:r>
              <a:rPr lang="en-US" altLang="zh-CN" sz="2400" dirty="0">
                <a:latin typeface="等线 Light"/>
                <a:ea typeface="等线 Light"/>
              </a:rPr>
              <a:t> </a:t>
            </a:r>
            <a:r>
              <a:rPr lang="zh-CN" altLang="en-US" sz="2400" dirty="0">
                <a:latin typeface="等线 Light"/>
                <a:ea typeface="等线 Light"/>
              </a:rPr>
              <a:t>进行链接以生成可作为内核的 </a:t>
            </a:r>
            <a:r>
              <a:rPr lang="en-US" altLang="zh-CN" sz="2400" dirty="0">
                <a:latin typeface="等线 Light"/>
                <a:ea typeface="等线 Light"/>
              </a:rPr>
              <a:t>elf </a:t>
            </a:r>
            <a:r>
              <a:rPr lang="zh-CN" altLang="en-US" sz="2400" dirty="0">
                <a:latin typeface="等线 Light"/>
                <a:ea typeface="等线 Light"/>
              </a:rPr>
              <a:t>文件。</a:t>
            </a:r>
            <a:endParaRPr lang="en-US" sz="2400" dirty="0">
              <a:latin typeface="等线 Light"/>
              <a:ea typeface="等线 Ligh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A279A4-44E8-4BCB-9ACC-D790238E4F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7976" y="1671566"/>
            <a:ext cx="4140886" cy="650105"/>
          </a:xfrm>
          <a:prstGeom prst="rect">
            <a:avLst/>
          </a:prstGeom>
        </p:spPr>
      </p:pic>
      <p:sp>
        <p:nvSpPr>
          <p:cNvPr id="6" name="文本框 2">
            <a:extLst>
              <a:ext uri="{FF2B5EF4-FFF2-40B4-BE49-F238E27FC236}">
                <a16:creationId xmlns:a16="http://schemas.microsoft.com/office/drawing/2014/main" id="{26B4AD7B-ADAF-4369-BBE5-FCD42151BCD8}"/>
              </a:ext>
            </a:extLst>
          </p:cNvPr>
          <p:cNvSpPr txBox="1"/>
          <p:nvPr/>
        </p:nvSpPr>
        <p:spPr bwMode="auto">
          <a:xfrm>
            <a:off x="7134395" y="2295931"/>
            <a:ext cx="4108048" cy="405047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algn="ctr">
              <a:defRPr/>
            </a:pPr>
            <a:r>
              <a:rPr lang="en-US" altLang="zh-CN" i="1" dirty="0">
                <a:latin typeface="等线 Light"/>
                <a:ea typeface="等线 Light"/>
              </a:rPr>
              <a:t>Cargo </a:t>
            </a:r>
            <a:r>
              <a:rPr lang="zh-CN" altLang="en-US" i="1" dirty="0">
                <a:latin typeface="等线 Light"/>
                <a:ea typeface="等线 Light"/>
              </a:rPr>
              <a:t>配置文件  </a:t>
            </a:r>
            <a:r>
              <a:rPr lang="en-US" altLang="zh-CN" i="1" dirty="0">
                <a:latin typeface="Consolas" panose="020B0609020204030204" pitchFamily="49" charset="0"/>
                <a:ea typeface="等线 Light"/>
              </a:rPr>
              <a:t>~/.cargo/config</a:t>
            </a:r>
            <a:endParaRPr lang="en-US" i="1" dirty="0">
              <a:latin typeface="Consolas" panose="020B0609020204030204" pitchFamily="49" charset="0"/>
              <a:ea typeface="等线 Ligh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2890329-2954-4A15-A807-E27E6EB395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0267" y="2801121"/>
            <a:ext cx="3109143" cy="3470417"/>
          </a:xfrm>
          <a:prstGeom prst="rect">
            <a:avLst/>
          </a:prstGeom>
        </p:spPr>
      </p:pic>
      <p:sp>
        <p:nvSpPr>
          <p:cNvPr id="9" name="文本框 2">
            <a:extLst>
              <a:ext uri="{FF2B5EF4-FFF2-40B4-BE49-F238E27FC236}">
                <a16:creationId xmlns:a16="http://schemas.microsoft.com/office/drawing/2014/main" id="{F51E98DB-DCB0-41D6-B123-DE33DBCBD4C8}"/>
              </a:ext>
            </a:extLst>
          </p:cNvPr>
          <p:cNvSpPr txBox="1"/>
          <p:nvPr/>
        </p:nvSpPr>
        <p:spPr bwMode="auto">
          <a:xfrm>
            <a:off x="7150814" y="6237023"/>
            <a:ext cx="4108048" cy="405047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algn="ctr">
              <a:defRPr/>
            </a:pPr>
            <a:r>
              <a:rPr lang="zh-CN" altLang="en-US" i="1" dirty="0">
                <a:latin typeface="等线 Light"/>
                <a:ea typeface="等线 Light"/>
              </a:rPr>
              <a:t>编译配置文件  </a:t>
            </a:r>
            <a:r>
              <a:rPr lang="en-US" altLang="zh-CN" i="1" dirty="0">
                <a:latin typeface="Consolas" panose="020B0609020204030204" pitchFamily="49" charset="0"/>
                <a:ea typeface="等线 Light"/>
              </a:rPr>
              <a:t>build.rs</a:t>
            </a:r>
            <a:endParaRPr lang="en-US" i="1" dirty="0">
              <a:latin typeface="Consolas" panose="020B0609020204030204" pitchFamily="49" charset="0"/>
              <a:ea typeface="等线 Light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81777355" name="标题 1"/>
          <p:cNvSpPr>
            <a:spLocks noGrp="1"/>
          </p:cNvSpPr>
          <p:nvPr>
            <p:ph type="title"/>
          </p:nvPr>
        </p:nvSpPr>
        <p:spPr bwMode="auto">
          <a:xfrm>
            <a:off x="838198" y="365124"/>
            <a:ext cx="10515600" cy="130644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zh-CN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交叉编译与上板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（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QEMU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模拟与调试）</a:t>
            </a:r>
            <a:endParaRPr lang="en-US" dirty="0">
              <a:solidFill>
                <a:schemeClr val="accent2">
                  <a:lumMod val="75000"/>
                </a:schemeClr>
              </a:solidFill>
              <a:latin typeface="+mj-ea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062D4B3-8B8A-484A-9055-58CBC1036385}"/>
              </a:ext>
            </a:extLst>
          </p:cNvPr>
          <p:cNvSpPr txBox="1"/>
          <p:nvPr/>
        </p:nvSpPr>
        <p:spPr bwMode="auto">
          <a:xfrm>
            <a:off x="509880" y="2024243"/>
            <a:ext cx="11172236" cy="3314241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marL="349965" indent="-349965">
              <a:buFont typeface="Arial"/>
              <a:buChar char="•"/>
              <a:defRPr/>
            </a:pPr>
            <a:r>
              <a:rPr lang="zh-CN" altLang="en-US" sz="2400" dirty="0">
                <a:latin typeface="等线 Light"/>
                <a:ea typeface="等线 Light"/>
              </a:rPr>
              <a:t>编译成功后生成 </a:t>
            </a:r>
            <a:r>
              <a:rPr lang="en-US" altLang="zh-CN" sz="2400" dirty="0">
                <a:latin typeface="Consolas" panose="020B0609020204030204" pitchFamily="49" charset="0"/>
                <a:ea typeface="等线 Light"/>
              </a:rPr>
              <a:t>build/</a:t>
            </a:r>
            <a:r>
              <a:rPr lang="en-US" altLang="zh-CN" sz="2400" dirty="0" err="1">
                <a:latin typeface="Consolas" panose="020B0609020204030204" pitchFamily="49" charset="0"/>
                <a:ea typeface="等线 Light"/>
              </a:rPr>
              <a:t>FreeRTOS.elf</a:t>
            </a:r>
            <a:endParaRPr lang="en-US" altLang="zh-CN" sz="2400" dirty="0">
              <a:latin typeface="Consolas" panose="020B0609020204030204" pitchFamily="49" charset="0"/>
              <a:ea typeface="等线 Light"/>
            </a:endParaRPr>
          </a:p>
          <a:p>
            <a:pPr marL="349965" indent="-349965">
              <a:buFont typeface="Arial"/>
              <a:buChar char="•"/>
              <a:defRPr/>
            </a:pPr>
            <a:r>
              <a:rPr lang="zh-CN" altLang="en-US" sz="2400" dirty="0">
                <a:latin typeface="等线 Light"/>
                <a:ea typeface="等线 Light"/>
              </a:rPr>
              <a:t>编写运行脚本使用 </a:t>
            </a:r>
            <a:r>
              <a:rPr lang="en-US" altLang="zh-CN" sz="2400" dirty="0">
                <a:latin typeface="等线 Light"/>
                <a:ea typeface="等线 Light"/>
              </a:rPr>
              <a:t>QEMU </a:t>
            </a:r>
            <a:r>
              <a:rPr lang="zh-CN" altLang="en-US" sz="2400" dirty="0">
                <a:latin typeface="等线 Light"/>
                <a:ea typeface="等线 Light"/>
              </a:rPr>
              <a:t>运行：</a:t>
            </a:r>
            <a:endParaRPr lang="en-US" altLang="zh-CN" sz="2400" dirty="0">
              <a:latin typeface="等线 Light"/>
              <a:ea typeface="等线 Light"/>
            </a:endParaRPr>
          </a:p>
          <a:p>
            <a:pPr marL="807165" lvl="1" indent="-349965">
              <a:buFont typeface="Arial"/>
              <a:buChar char="•"/>
              <a:defRPr/>
            </a:pPr>
            <a:r>
              <a:rPr lang="en-US" altLang="zh-CN" sz="2400" b="0" dirty="0">
                <a:solidFill>
                  <a:srgbClr val="61AFEF"/>
                </a:solidFill>
                <a:effectLst/>
                <a:latin typeface="Consolig" panose="020B0609020204030204" pitchFamily="49" charset="0"/>
              </a:rPr>
              <a:t>qemu-system-aarch64</a:t>
            </a:r>
            <a:r>
              <a:rPr lang="en-US" altLang="zh-CN" sz="2400" b="0" dirty="0">
                <a:solidFill>
                  <a:srgbClr val="ABB2BF"/>
                </a:solidFill>
                <a:effectLst/>
                <a:latin typeface="Consolig" panose="020B0609020204030204" pitchFamily="49" charset="0"/>
              </a:rPr>
              <a:t> </a:t>
            </a:r>
            <a:r>
              <a:rPr lang="en-US" altLang="zh-CN" sz="2400" b="0" dirty="0">
                <a:solidFill>
                  <a:srgbClr val="D19A66"/>
                </a:solidFill>
                <a:effectLst/>
                <a:latin typeface="Consolig" panose="020B0609020204030204" pitchFamily="49" charset="0"/>
              </a:rPr>
              <a:t>-M</a:t>
            </a:r>
            <a:r>
              <a:rPr lang="en-US" altLang="zh-CN" sz="2400" b="0" dirty="0">
                <a:solidFill>
                  <a:srgbClr val="ABB2BF"/>
                </a:solidFill>
                <a:effectLst/>
                <a:latin typeface="Consolig" panose="020B0609020204030204" pitchFamily="49" charset="0"/>
              </a:rPr>
              <a:t> </a:t>
            </a:r>
            <a:r>
              <a:rPr lang="en-US" altLang="zh-CN" sz="2400" b="0" dirty="0">
                <a:solidFill>
                  <a:srgbClr val="98C379"/>
                </a:solidFill>
                <a:effectLst/>
                <a:latin typeface="Consolig" panose="020B0609020204030204" pitchFamily="49" charset="0"/>
              </a:rPr>
              <a:t>raspi3b</a:t>
            </a:r>
            <a:r>
              <a:rPr lang="en-US" altLang="zh-CN" sz="2400" b="0" dirty="0">
                <a:solidFill>
                  <a:srgbClr val="ABB2BF"/>
                </a:solidFill>
                <a:effectLst/>
                <a:latin typeface="Consolig" panose="020B0609020204030204" pitchFamily="49" charset="0"/>
              </a:rPr>
              <a:t> </a:t>
            </a:r>
            <a:r>
              <a:rPr lang="en-US" altLang="zh-CN" sz="2400" b="0" dirty="0">
                <a:solidFill>
                  <a:srgbClr val="D19A66"/>
                </a:solidFill>
                <a:effectLst/>
                <a:latin typeface="Consolig" panose="020B0609020204030204" pitchFamily="49" charset="0"/>
              </a:rPr>
              <a:t>-m</a:t>
            </a:r>
            <a:r>
              <a:rPr lang="en-US" altLang="zh-CN" sz="2400" b="0" dirty="0">
                <a:solidFill>
                  <a:srgbClr val="ABB2BF"/>
                </a:solidFill>
                <a:effectLst/>
                <a:latin typeface="Consolig" panose="020B0609020204030204" pitchFamily="49" charset="0"/>
              </a:rPr>
              <a:t> </a:t>
            </a:r>
            <a:r>
              <a:rPr lang="en-US" altLang="zh-CN" sz="2400" b="0" dirty="0">
                <a:solidFill>
                  <a:srgbClr val="98C379"/>
                </a:solidFill>
                <a:effectLst/>
                <a:latin typeface="Consolig" panose="020B0609020204030204" pitchFamily="49" charset="0"/>
              </a:rPr>
              <a:t>1024M</a:t>
            </a:r>
            <a:r>
              <a:rPr lang="en-US" altLang="zh-CN" sz="2400" b="0" dirty="0">
                <a:solidFill>
                  <a:srgbClr val="ABB2BF"/>
                </a:solidFill>
                <a:effectLst/>
                <a:latin typeface="Consolig" panose="020B0609020204030204" pitchFamily="49" charset="0"/>
              </a:rPr>
              <a:t> </a:t>
            </a:r>
            <a:r>
              <a:rPr lang="en-US" altLang="zh-CN" sz="2400" b="0" dirty="0">
                <a:solidFill>
                  <a:srgbClr val="D19A66"/>
                </a:solidFill>
                <a:effectLst/>
                <a:latin typeface="Consolig" panose="020B0609020204030204" pitchFamily="49" charset="0"/>
              </a:rPr>
              <a:t>-serial</a:t>
            </a:r>
            <a:r>
              <a:rPr lang="en-US" altLang="zh-CN" sz="2400" b="0" dirty="0">
                <a:solidFill>
                  <a:srgbClr val="ABB2BF"/>
                </a:solidFill>
                <a:effectLst/>
                <a:latin typeface="Consolig" panose="020B0609020204030204" pitchFamily="49" charset="0"/>
              </a:rPr>
              <a:t> </a:t>
            </a:r>
            <a:r>
              <a:rPr lang="en-US" altLang="zh-CN" sz="2400" b="0" dirty="0">
                <a:solidFill>
                  <a:srgbClr val="98C379"/>
                </a:solidFill>
                <a:effectLst/>
                <a:latin typeface="Consolig" panose="020B0609020204030204" pitchFamily="49" charset="0"/>
              </a:rPr>
              <a:t>null</a:t>
            </a:r>
            <a:r>
              <a:rPr lang="en-US" altLang="zh-CN" sz="2400" b="0" dirty="0">
                <a:solidFill>
                  <a:srgbClr val="ABB2BF"/>
                </a:solidFill>
                <a:effectLst/>
                <a:latin typeface="Consolig" panose="020B0609020204030204" pitchFamily="49" charset="0"/>
              </a:rPr>
              <a:t> </a:t>
            </a:r>
            <a:r>
              <a:rPr lang="en-US" altLang="zh-CN" sz="2400" b="0" dirty="0">
                <a:solidFill>
                  <a:srgbClr val="D19A66"/>
                </a:solidFill>
                <a:effectLst/>
                <a:latin typeface="Consolig" panose="020B0609020204030204" pitchFamily="49" charset="0"/>
              </a:rPr>
              <a:t>-serial</a:t>
            </a:r>
            <a:r>
              <a:rPr lang="en-US" altLang="zh-CN" sz="2400" b="0" dirty="0">
                <a:solidFill>
                  <a:srgbClr val="ABB2BF"/>
                </a:solidFill>
                <a:effectLst/>
                <a:latin typeface="Consolig" panose="020B0609020204030204" pitchFamily="49" charset="0"/>
              </a:rPr>
              <a:t> </a:t>
            </a:r>
            <a:r>
              <a:rPr lang="en-US" altLang="zh-CN" sz="2400" b="0" dirty="0" err="1">
                <a:solidFill>
                  <a:srgbClr val="98C379"/>
                </a:solidFill>
                <a:effectLst/>
                <a:latin typeface="Consolig" panose="020B0609020204030204" pitchFamily="49" charset="0"/>
              </a:rPr>
              <a:t>mon:stdio</a:t>
            </a:r>
            <a:r>
              <a:rPr lang="en-US" altLang="zh-CN" sz="2400" b="0" dirty="0">
                <a:solidFill>
                  <a:srgbClr val="ABB2BF"/>
                </a:solidFill>
                <a:effectLst/>
                <a:latin typeface="Consolig" panose="020B0609020204030204" pitchFamily="49" charset="0"/>
              </a:rPr>
              <a:t> </a:t>
            </a:r>
            <a:r>
              <a:rPr lang="en-US" altLang="zh-CN" sz="2400" b="0" dirty="0">
                <a:solidFill>
                  <a:srgbClr val="D19A66"/>
                </a:solidFill>
                <a:effectLst/>
                <a:latin typeface="Consolig" panose="020B0609020204030204" pitchFamily="49" charset="0"/>
              </a:rPr>
              <a:t>-</a:t>
            </a:r>
            <a:r>
              <a:rPr lang="en-US" altLang="zh-CN" sz="2400" b="0" dirty="0" err="1">
                <a:solidFill>
                  <a:srgbClr val="D19A66"/>
                </a:solidFill>
                <a:effectLst/>
                <a:latin typeface="Consolig" panose="020B0609020204030204" pitchFamily="49" charset="0"/>
              </a:rPr>
              <a:t>nographic</a:t>
            </a:r>
            <a:r>
              <a:rPr lang="en-US" altLang="zh-CN" sz="2400" b="0" dirty="0">
                <a:solidFill>
                  <a:srgbClr val="ABB2BF"/>
                </a:solidFill>
                <a:effectLst/>
                <a:latin typeface="Consolig" panose="020B0609020204030204" pitchFamily="49" charset="0"/>
              </a:rPr>
              <a:t> </a:t>
            </a:r>
            <a:r>
              <a:rPr lang="en-US" altLang="zh-CN" sz="2400" b="0" dirty="0">
                <a:solidFill>
                  <a:srgbClr val="D19A66"/>
                </a:solidFill>
                <a:effectLst/>
                <a:latin typeface="Consolig" panose="020B0609020204030204" pitchFamily="49" charset="0"/>
              </a:rPr>
              <a:t>-kernel</a:t>
            </a:r>
            <a:r>
              <a:rPr lang="en-US" altLang="zh-CN" sz="2400" b="0" dirty="0">
                <a:solidFill>
                  <a:srgbClr val="ABB2BF"/>
                </a:solidFill>
                <a:effectLst/>
                <a:latin typeface="Consolig" panose="020B0609020204030204" pitchFamily="49" charset="0"/>
              </a:rPr>
              <a:t> </a:t>
            </a:r>
            <a:r>
              <a:rPr lang="en-US" altLang="zh-CN" sz="2400" b="0" dirty="0">
                <a:solidFill>
                  <a:srgbClr val="98C379"/>
                </a:solidFill>
                <a:effectLst/>
                <a:latin typeface="Consolig" panose="020B0609020204030204" pitchFamily="49" charset="0"/>
              </a:rPr>
              <a:t>build/</a:t>
            </a:r>
            <a:r>
              <a:rPr lang="en-US" altLang="zh-CN" sz="2400" b="0" dirty="0" err="1">
                <a:solidFill>
                  <a:srgbClr val="98C379"/>
                </a:solidFill>
                <a:effectLst/>
                <a:latin typeface="Consolig" panose="020B0609020204030204" pitchFamily="49" charset="0"/>
              </a:rPr>
              <a:t>FreeRTOS.elf</a:t>
            </a:r>
            <a:endParaRPr lang="en-US" altLang="zh-CN" sz="2400" b="0" dirty="0">
              <a:solidFill>
                <a:srgbClr val="ABB2BF"/>
              </a:solidFill>
              <a:effectLst/>
              <a:latin typeface="Consolig" panose="020B0609020204030204" pitchFamily="49" charset="0"/>
            </a:endParaRPr>
          </a:p>
          <a:p>
            <a:pPr marL="349965" indent="-349965">
              <a:buFont typeface="Arial"/>
              <a:buChar char="•"/>
              <a:defRPr/>
            </a:pPr>
            <a:endParaRPr lang="en-US" sz="2400" dirty="0">
              <a:latin typeface="等线 Light"/>
              <a:ea typeface="等线 Light"/>
            </a:endParaRPr>
          </a:p>
          <a:p>
            <a:pPr marL="349965" indent="-349965">
              <a:buFont typeface="Arial"/>
              <a:buChar char="•"/>
              <a:defRPr/>
            </a:pPr>
            <a:endParaRPr lang="en-US" sz="2400" dirty="0">
              <a:latin typeface="等线 Light"/>
              <a:ea typeface="等线 Light"/>
            </a:endParaRPr>
          </a:p>
          <a:p>
            <a:pPr marL="349965" indent="-349965">
              <a:buFont typeface="Arial"/>
              <a:buChar char="•"/>
              <a:defRPr/>
            </a:pPr>
            <a:r>
              <a:rPr lang="zh-CN" altLang="en-US" sz="2400" dirty="0">
                <a:latin typeface="等线 Light"/>
                <a:ea typeface="等线 Light"/>
              </a:rPr>
              <a:t>由于运行过程中出现 </a:t>
            </a:r>
            <a:r>
              <a:rPr lang="en-US" altLang="zh-CN" sz="2400" dirty="0">
                <a:latin typeface="等线 Light"/>
                <a:ea typeface="等线 Light"/>
              </a:rPr>
              <a:t>panic </a:t>
            </a:r>
            <a:r>
              <a:rPr lang="zh-CN" altLang="en-US" sz="2400" dirty="0">
                <a:latin typeface="等线 Light"/>
                <a:ea typeface="等线 Light"/>
              </a:rPr>
              <a:t>会导致宕机，且难以使用输出中间值的方式进行调试，为了定位错误出现的位置，需要使用 </a:t>
            </a:r>
            <a:r>
              <a:rPr lang="en-US" altLang="zh-CN" sz="2400" dirty="0" err="1">
                <a:latin typeface="等线 Light"/>
                <a:ea typeface="等线 Light"/>
              </a:rPr>
              <a:t>gdb-multiarch</a:t>
            </a:r>
            <a:r>
              <a:rPr lang="en-US" altLang="zh-CN" sz="2400" dirty="0">
                <a:latin typeface="等线 Light"/>
                <a:ea typeface="等线 Light"/>
              </a:rPr>
              <a:t> </a:t>
            </a:r>
            <a:r>
              <a:rPr lang="zh-CN" altLang="en-US" sz="2400" dirty="0">
                <a:latin typeface="等线 Light"/>
                <a:ea typeface="等线 Light"/>
              </a:rPr>
              <a:t>调试工具。</a:t>
            </a:r>
            <a:endParaRPr lang="en-US" sz="2400" dirty="0">
              <a:latin typeface="等线 Light"/>
              <a:ea typeface="等线 Light"/>
            </a:endParaRPr>
          </a:p>
        </p:txBody>
      </p:sp>
    </p:spTree>
    <p:extLst>
      <p:ext uri="{BB962C8B-B14F-4D97-AF65-F5344CB8AC3E}">
        <p14:creationId xmlns:p14="http://schemas.microsoft.com/office/powerpoint/2010/main" val="416272607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81777355" name="标题 1"/>
          <p:cNvSpPr>
            <a:spLocks noGrp="1"/>
          </p:cNvSpPr>
          <p:nvPr>
            <p:ph type="title"/>
          </p:nvPr>
        </p:nvSpPr>
        <p:spPr bwMode="auto">
          <a:xfrm>
            <a:off x="838198" y="365124"/>
            <a:ext cx="10515600" cy="130644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zh-CN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交叉编译与上板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（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QEMU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模拟与调试）</a:t>
            </a:r>
            <a:endParaRPr lang="en-US" dirty="0">
              <a:solidFill>
                <a:schemeClr val="accent2">
                  <a:lumMod val="75000"/>
                </a:schemeClr>
              </a:solidFill>
              <a:latin typeface="+mj-ea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062D4B3-8B8A-484A-9055-58CBC1036385}"/>
              </a:ext>
            </a:extLst>
          </p:cNvPr>
          <p:cNvSpPr txBox="1"/>
          <p:nvPr/>
        </p:nvSpPr>
        <p:spPr bwMode="auto">
          <a:xfrm>
            <a:off x="509880" y="2024243"/>
            <a:ext cx="11172236" cy="2480551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marL="349965" indent="-349965">
              <a:buFont typeface="Arial"/>
              <a:buChar char="•"/>
              <a:defRPr/>
            </a:pPr>
            <a:r>
              <a:rPr lang="zh-CN" altLang="en-US" sz="2400" dirty="0">
                <a:latin typeface="等线 Light"/>
                <a:ea typeface="等线 Light"/>
              </a:rPr>
              <a:t>首先在使用调试模式运行 </a:t>
            </a:r>
            <a:r>
              <a:rPr lang="en-US" altLang="zh-CN" sz="2400" dirty="0">
                <a:latin typeface="等线 Light"/>
                <a:ea typeface="等线 Light"/>
              </a:rPr>
              <a:t>QEMU</a:t>
            </a:r>
            <a:r>
              <a:rPr lang="zh-CN" altLang="en-US" sz="2400" dirty="0">
                <a:latin typeface="等线 Light"/>
                <a:ea typeface="等线 Light"/>
              </a:rPr>
              <a:t>：</a:t>
            </a:r>
            <a:endParaRPr lang="en-US" altLang="zh-CN" sz="2400" dirty="0">
              <a:latin typeface="等线 Light"/>
              <a:ea typeface="等线 Light"/>
            </a:endParaRPr>
          </a:p>
          <a:p>
            <a:pPr marL="807165" lvl="1" indent="-349965">
              <a:buFont typeface="Arial"/>
              <a:buChar char="•"/>
              <a:defRPr/>
            </a:pPr>
            <a:r>
              <a:rPr lang="en-US" altLang="zh-CN" sz="2400" b="0" dirty="0">
                <a:solidFill>
                  <a:srgbClr val="61AFEF"/>
                </a:solidFill>
                <a:effectLst/>
                <a:latin typeface="Consolig" panose="020B0609020204030204" pitchFamily="49" charset="0"/>
              </a:rPr>
              <a:t>qemu-system-aarch64</a:t>
            </a:r>
            <a:r>
              <a:rPr lang="en-US" altLang="zh-CN" sz="2400" b="0" dirty="0">
                <a:solidFill>
                  <a:srgbClr val="ABB2BF"/>
                </a:solidFill>
                <a:effectLst/>
                <a:latin typeface="Consolig" panose="020B0609020204030204" pitchFamily="49" charset="0"/>
              </a:rPr>
              <a:t> </a:t>
            </a:r>
            <a:r>
              <a:rPr lang="en-US" altLang="zh-CN" sz="2400" b="0" dirty="0">
                <a:solidFill>
                  <a:srgbClr val="D19A66"/>
                </a:solidFill>
                <a:effectLst/>
                <a:latin typeface="Consolig" panose="020B0609020204030204" pitchFamily="49" charset="0"/>
              </a:rPr>
              <a:t>-M</a:t>
            </a:r>
            <a:r>
              <a:rPr lang="en-US" altLang="zh-CN" sz="2400" b="0" dirty="0">
                <a:solidFill>
                  <a:srgbClr val="ABB2BF"/>
                </a:solidFill>
                <a:effectLst/>
                <a:latin typeface="Consolig" panose="020B0609020204030204" pitchFamily="49" charset="0"/>
              </a:rPr>
              <a:t> </a:t>
            </a:r>
            <a:r>
              <a:rPr lang="en-US" altLang="zh-CN" sz="2400" b="0" dirty="0">
                <a:solidFill>
                  <a:srgbClr val="98C379"/>
                </a:solidFill>
                <a:effectLst/>
                <a:latin typeface="Consolig" panose="020B0609020204030204" pitchFamily="49" charset="0"/>
              </a:rPr>
              <a:t>raspi3b</a:t>
            </a:r>
            <a:r>
              <a:rPr lang="en-US" altLang="zh-CN" sz="2400" b="0" dirty="0">
                <a:solidFill>
                  <a:srgbClr val="ABB2BF"/>
                </a:solidFill>
                <a:effectLst/>
                <a:latin typeface="Consolig" panose="020B0609020204030204" pitchFamily="49" charset="0"/>
              </a:rPr>
              <a:t> </a:t>
            </a:r>
            <a:r>
              <a:rPr lang="en-US" altLang="zh-CN" sz="2400" b="0" dirty="0">
                <a:solidFill>
                  <a:srgbClr val="D19A66"/>
                </a:solidFill>
                <a:effectLst/>
                <a:latin typeface="Consolig" panose="020B0609020204030204" pitchFamily="49" charset="0"/>
              </a:rPr>
              <a:t>-m</a:t>
            </a:r>
            <a:r>
              <a:rPr lang="en-US" altLang="zh-CN" sz="2400" b="0" dirty="0">
                <a:solidFill>
                  <a:srgbClr val="ABB2BF"/>
                </a:solidFill>
                <a:effectLst/>
                <a:latin typeface="Consolig" panose="020B0609020204030204" pitchFamily="49" charset="0"/>
              </a:rPr>
              <a:t> </a:t>
            </a:r>
            <a:r>
              <a:rPr lang="en-US" altLang="zh-CN" sz="2400" b="0" dirty="0">
                <a:solidFill>
                  <a:srgbClr val="98C379"/>
                </a:solidFill>
                <a:effectLst/>
                <a:latin typeface="Consolig" panose="020B0609020204030204" pitchFamily="49" charset="0"/>
              </a:rPr>
              <a:t>1024M</a:t>
            </a:r>
            <a:r>
              <a:rPr lang="en-US" altLang="zh-CN" sz="2400" b="0" dirty="0">
                <a:solidFill>
                  <a:srgbClr val="ABB2BF"/>
                </a:solidFill>
                <a:effectLst/>
                <a:latin typeface="Consolig" panose="020B0609020204030204" pitchFamily="49" charset="0"/>
              </a:rPr>
              <a:t> </a:t>
            </a:r>
            <a:r>
              <a:rPr lang="en-US" altLang="zh-CN" sz="2400" b="0" dirty="0">
                <a:solidFill>
                  <a:srgbClr val="D19A66"/>
                </a:solidFill>
                <a:effectLst/>
                <a:latin typeface="Consolig" panose="020B0609020204030204" pitchFamily="49" charset="0"/>
              </a:rPr>
              <a:t>-serial</a:t>
            </a:r>
            <a:r>
              <a:rPr lang="en-US" altLang="zh-CN" sz="2400" b="0" dirty="0">
                <a:solidFill>
                  <a:srgbClr val="ABB2BF"/>
                </a:solidFill>
                <a:effectLst/>
                <a:latin typeface="Consolig" panose="020B0609020204030204" pitchFamily="49" charset="0"/>
              </a:rPr>
              <a:t> </a:t>
            </a:r>
            <a:r>
              <a:rPr lang="en-US" altLang="zh-CN" sz="2400" b="0" dirty="0">
                <a:solidFill>
                  <a:srgbClr val="98C379"/>
                </a:solidFill>
                <a:effectLst/>
                <a:latin typeface="Consolig" panose="020B0609020204030204" pitchFamily="49" charset="0"/>
              </a:rPr>
              <a:t>null</a:t>
            </a:r>
            <a:r>
              <a:rPr lang="en-US" altLang="zh-CN" sz="2400" b="0" dirty="0">
                <a:solidFill>
                  <a:srgbClr val="ABB2BF"/>
                </a:solidFill>
                <a:effectLst/>
                <a:latin typeface="Consolig" panose="020B0609020204030204" pitchFamily="49" charset="0"/>
              </a:rPr>
              <a:t> </a:t>
            </a:r>
            <a:r>
              <a:rPr lang="en-US" altLang="zh-CN" sz="2400" b="0" dirty="0">
                <a:solidFill>
                  <a:srgbClr val="D19A66"/>
                </a:solidFill>
                <a:effectLst/>
                <a:latin typeface="Consolig" panose="020B0609020204030204" pitchFamily="49" charset="0"/>
              </a:rPr>
              <a:t>-serial</a:t>
            </a:r>
            <a:r>
              <a:rPr lang="en-US" altLang="zh-CN" sz="2400" b="0" dirty="0">
                <a:solidFill>
                  <a:srgbClr val="ABB2BF"/>
                </a:solidFill>
                <a:effectLst/>
                <a:latin typeface="Consolig" panose="020B0609020204030204" pitchFamily="49" charset="0"/>
              </a:rPr>
              <a:t> </a:t>
            </a:r>
            <a:r>
              <a:rPr lang="en-US" altLang="zh-CN" sz="2400" b="0" dirty="0" err="1">
                <a:solidFill>
                  <a:srgbClr val="98C379"/>
                </a:solidFill>
                <a:effectLst/>
                <a:latin typeface="Consolig" panose="020B0609020204030204" pitchFamily="49" charset="0"/>
              </a:rPr>
              <a:t>mon:stdio</a:t>
            </a:r>
            <a:r>
              <a:rPr lang="en-US" altLang="zh-CN" sz="2400" b="0" dirty="0">
                <a:solidFill>
                  <a:srgbClr val="ABB2BF"/>
                </a:solidFill>
                <a:effectLst/>
                <a:latin typeface="Consolig" panose="020B0609020204030204" pitchFamily="49" charset="0"/>
              </a:rPr>
              <a:t> </a:t>
            </a:r>
            <a:r>
              <a:rPr lang="en-US" altLang="zh-CN" sz="2400" b="0" dirty="0">
                <a:solidFill>
                  <a:srgbClr val="D19A66"/>
                </a:solidFill>
                <a:effectLst/>
                <a:latin typeface="Consolig" panose="020B0609020204030204" pitchFamily="49" charset="0"/>
              </a:rPr>
              <a:t>-</a:t>
            </a:r>
            <a:r>
              <a:rPr lang="en-US" altLang="zh-CN" sz="2400" b="0" dirty="0" err="1">
                <a:solidFill>
                  <a:srgbClr val="D19A66"/>
                </a:solidFill>
                <a:effectLst/>
                <a:latin typeface="Consolig" panose="020B0609020204030204" pitchFamily="49" charset="0"/>
              </a:rPr>
              <a:t>nographic</a:t>
            </a:r>
            <a:r>
              <a:rPr lang="en-US" altLang="zh-CN" sz="2400" b="0" dirty="0">
                <a:solidFill>
                  <a:srgbClr val="ABB2BF"/>
                </a:solidFill>
                <a:effectLst/>
                <a:latin typeface="Consolig" panose="020B0609020204030204" pitchFamily="49" charset="0"/>
              </a:rPr>
              <a:t> </a:t>
            </a:r>
            <a:r>
              <a:rPr lang="en-US" altLang="zh-CN" sz="2400" b="0" dirty="0">
                <a:solidFill>
                  <a:srgbClr val="D19A66"/>
                </a:solidFill>
                <a:effectLst/>
                <a:latin typeface="Consolig" panose="020B0609020204030204" pitchFamily="49" charset="0"/>
              </a:rPr>
              <a:t>-kernel</a:t>
            </a:r>
            <a:r>
              <a:rPr lang="en-US" altLang="zh-CN" sz="2400" b="0" dirty="0">
                <a:solidFill>
                  <a:srgbClr val="ABB2BF"/>
                </a:solidFill>
                <a:effectLst/>
                <a:latin typeface="Consolig" panose="020B0609020204030204" pitchFamily="49" charset="0"/>
              </a:rPr>
              <a:t> </a:t>
            </a:r>
            <a:r>
              <a:rPr lang="en-US" altLang="zh-CN" sz="2400" b="0" dirty="0">
                <a:solidFill>
                  <a:srgbClr val="98C379"/>
                </a:solidFill>
                <a:effectLst/>
                <a:latin typeface="Consolig" panose="020B0609020204030204" pitchFamily="49" charset="0"/>
              </a:rPr>
              <a:t>build/</a:t>
            </a:r>
            <a:r>
              <a:rPr lang="en-US" altLang="zh-CN" sz="2400" b="0" dirty="0" err="1">
                <a:solidFill>
                  <a:srgbClr val="98C379"/>
                </a:solidFill>
                <a:effectLst/>
                <a:latin typeface="Consolig" panose="020B0609020204030204" pitchFamily="49" charset="0"/>
              </a:rPr>
              <a:t>FreeRTOS.elf</a:t>
            </a:r>
            <a:r>
              <a:rPr lang="en-US" altLang="zh-CN" sz="2400" b="0" dirty="0">
                <a:solidFill>
                  <a:srgbClr val="98C379"/>
                </a:solidFill>
                <a:effectLst/>
                <a:latin typeface="Consolig" panose="020B0609020204030204" pitchFamily="49" charset="0"/>
              </a:rPr>
              <a:t> </a:t>
            </a:r>
            <a:r>
              <a:rPr lang="en-US" altLang="zh-CN" sz="2400" b="1" dirty="0">
                <a:solidFill>
                  <a:srgbClr val="98C379"/>
                </a:solidFill>
                <a:effectLst/>
                <a:highlight>
                  <a:srgbClr val="FFFF00"/>
                </a:highlight>
                <a:latin typeface="Consolig" panose="020B0609020204030204" pitchFamily="49" charset="0"/>
              </a:rPr>
              <a:t>–</a:t>
            </a:r>
            <a:r>
              <a:rPr lang="en-US" altLang="zh-CN" sz="2400" b="1" dirty="0">
                <a:solidFill>
                  <a:srgbClr val="98C379"/>
                </a:solidFill>
                <a:highlight>
                  <a:srgbClr val="FFFF00"/>
                </a:highlight>
                <a:latin typeface="Consolig" panose="020B0609020204030204" pitchFamily="49" charset="0"/>
              </a:rPr>
              <a:t>s</a:t>
            </a:r>
            <a:r>
              <a:rPr lang="zh-CN" altLang="en-US" sz="2400" b="1" dirty="0">
                <a:solidFill>
                  <a:srgbClr val="98C379"/>
                </a:solidFill>
                <a:highlight>
                  <a:srgbClr val="FFFF00"/>
                </a:highlight>
                <a:latin typeface="Consolig" panose="020B0609020204030204" pitchFamily="49" charset="0"/>
              </a:rPr>
              <a:t> </a:t>
            </a:r>
            <a:r>
              <a:rPr lang="en-US" altLang="zh-CN" sz="2400" b="1" dirty="0">
                <a:solidFill>
                  <a:srgbClr val="98C379"/>
                </a:solidFill>
                <a:highlight>
                  <a:srgbClr val="FFFF00"/>
                </a:highlight>
                <a:latin typeface="Consolig" panose="020B0609020204030204" pitchFamily="49" charset="0"/>
              </a:rPr>
              <a:t>–S</a:t>
            </a:r>
            <a:endParaRPr lang="en-US" altLang="zh-CN" sz="2400" b="1" dirty="0">
              <a:solidFill>
                <a:srgbClr val="ABB2BF"/>
              </a:solidFill>
              <a:effectLst/>
              <a:highlight>
                <a:srgbClr val="FFFF00"/>
              </a:highlight>
              <a:latin typeface="Consolig" panose="020B0609020204030204" pitchFamily="49" charset="0"/>
            </a:endParaRPr>
          </a:p>
          <a:p>
            <a:pPr marL="349965" indent="-349965">
              <a:buFont typeface="Arial"/>
              <a:buChar char="•"/>
              <a:defRPr/>
            </a:pPr>
            <a:r>
              <a:rPr lang="zh-CN" altLang="en-US" sz="2400" dirty="0">
                <a:latin typeface="等线 Light"/>
                <a:ea typeface="等线 Light"/>
              </a:rPr>
              <a:t>此时 </a:t>
            </a:r>
            <a:r>
              <a:rPr lang="en-US" altLang="zh-CN" sz="2400" dirty="0">
                <a:latin typeface="等线 Light"/>
                <a:ea typeface="等线 Light"/>
              </a:rPr>
              <a:t>QEMU </a:t>
            </a:r>
            <a:r>
              <a:rPr lang="zh-CN" altLang="en-US" sz="2400" dirty="0">
                <a:latin typeface="等线 Light"/>
                <a:ea typeface="等线 Light"/>
              </a:rPr>
              <a:t>会打开端口 </a:t>
            </a:r>
            <a:r>
              <a:rPr lang="en-US" altLang="zh-CN" sz="2400" dirty="0">
                <a:latin typeface="等线 Light"/>
                <a:ea typeface="等线 Light"/>
              </a:rPr>
              <a:t>1234 </a:t>
            </a:r>
            <a:r>
              <a:rPr lang="zh-CN" altLang="en-US" sz="2400" dirty="0">
                <a:latin typeface="等线 Light"/>
                <a:ea typeface="等线 Light"/>
              </a:rPr>
              <a:t>供调试工具访问。</a:t>
            </a:r>
            <a:endParaRPr lang="en-US" altLang="zh-CN" sz="2400" dirty="0">
              <a:latin typeface="等线 Light"/>
              <a:ea typeface="等线 Light"/>
            </a:endParaRPr>
          </a:p>
          <a:p>
            <a:pPr marL="349965" indent="-349965">
              <a:buFont typeface="Arial"/>
              <a:buChar char="•"/>
              <a:defRPr/>
            </a:pPr>
            <a:r>
              <a:rPr lang="zh-CN" altLang="en-US" sz="2400" dirty="0">
                <a:latin typeface="等线 Light"/>
                <a:ea typeface="等线 Light"/>
              </a:rPr>
              <a:t>运行 </a:t>
            </a:r>
            <a:r>
              <a:rPr lang="en-US" altLang="zh-CN" sz="2400" dirty="0" err="1">
                <a:latin typeface="Consolas" panose="020B0609020204030204" pitchFamily="49" charset="0"/>
                <a:ea typeface="等线 Light"/>
              </a:rPr>
              <a:t>gdb-multiarch</a:t>
            </a:r>
            <a:r>
              <a:rPr lang="en-US" altLang="zh-CN" sz="2400" dirty="0">
                <a:latin typeface="Consolas" panose="020B0609020204030204" pitchFamily="49" charset="0"/>
                <a:ea typeface="等线 Light"/>
              </a:rPr>
              <a:t> build/</a:t>
            </a:r>
            <a:r>
              <a:rPr lang="en-US" altLang="zh-CN" sz="2400" dirty="0" err="1">
                <a:latin typeface="Consolas" panose="020B0609020204030204" pitchFamily="49" charset="0"/>
                <a:ea typeface="等线 Light"/>
              </a:rPr>
              <a:t>FreeRTOS.elf</a:t>
            </a:r>
            <a:r>
              <a:rPr lang="zh-CN" altLang="en-US" sz="2400" dirty="0">
                <a:latin typeface="等线 Light"/>
                <a:ea typeface="等线 Light"/>
              </a:rPr>
              <a:t>。</a:t>
            </a:r>
            <a:endParaRPr lang="en-US" altLang="zh-CN" sz="2400" dirty="0">
              <a:latin typeface="等线 Light"/>
              <a:ea typeface="等线 Light"/>
            </a:endParaRPr>
          </a:p>
          <a:p>
            <a:pPr marL="349965" indent="-349965">
              <a:buFont typeface="Arial"/>
              <a:buChar char="•"/>
              <a:defRPr/>
            </a:pPr>
            <a:r>
              <a:rPr lang="zh-CN" altLang="en-US" sz="2400" dirty="0">
                <a:latin typeface="等线 Light"/>
                <a:ea typeface="等线 Light"/>
              </a:rPr>
              <a:t>输入 </a:t>
            </a:r>
            <a:r>
              <a:rPr lang="en-US" altLang="zh-CN" sz="2400" dirty="0">
                <a:latin typeface="Consolas" panose="020B0609020204030204" pitchFamily="49" charset="0"/>
                <a:ea typeface="等线 Light"/>
              </a:rPr>
              <a:t>target remote:1234 </a:t>
            </a:r>
            <a:r>
              <a:rPr lang="zh-CN" altLang="en-US" sz="2400" dirty="0">
                <a:latin typeface="等线 Light"/>
                <a:ea typeface="等线 Light"/>
              </a:rPr>
              <a:t>即可启动调试。</a:t>
            </a:r>
            <a:endParaRPr lang="en-US" sz="2400" dirty="0">
              <a:latin typeface="等线 Light"/>
              <a:ea typeface="等线 Ligh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9D0F55-541E-4DDF-8B29-C752323C99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3954" y="4723001"/>
            <a:ext cx="6144088" cy="1476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88335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81777355" name="标题 1"/>
          <p:cNvSpPr>
            <a:spLocks noGrp="1"/>
          </p:cNvSpPr>
          <p:nvPr>
            <p:ph type="title"/>
          </p:nvPr>
        </p:nvSpPr>
        <p:spPr bwMode="auto">
          <a:xfrm>
            <a:off x="838198" y="365124"/>
            <a:ext cx="10515600" cy="130644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zh-CN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交叉编译与上板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（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QEMU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模拟与调试）</a:t>
            </a:r>
            <a:endParaRPr lang="en-US" dirty="0">
              <a:solidFill>
                <a:schemeClr val="accent2">
                  <a:lumMod val="75000"/>
                </a:schemeClr>
              </a:solidFill>
              <a:latin typeface="+mj-ea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062D4B3-8B8A-484A-9055-58CBC1036385}"/>
              </a:ext>
            </a:extLst>
          </p:cNvPr>
          <p:cNvSpPr txBox="1"/>
          <p:nvPr/>
        </p:nvSpPr>
        <p:spPr bwMode="auto">
          <a:xfrm>
            <a:off x="509880" y="1789979"/>
            <a:ext cx="4411607" cy="3843937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marL="349965" indent="-349965">
              <a:buFont typeface="Arial"/>
              <a:buChar char="•"/>
              <a:defRPr/>
            </a:pPr>
            <a:r>
              <a:rPr lang="zh-CN" altLang="en-US" sz="2400" dirty="0">
                <a:latin typeface="等线 Light"/>
                <a:ea typeface="等线 Light"/>
              </a:rPr>
              <a:t>输入 </a:t>
            </a:r>
            <a:r>
              <a:rPr lang="en-US" altLang="zh-CN" sz="2400" dirty="0">
                <a:latin typeface="Consolas" panose="020B0609020204030204" pitchFamily="49" charset="0"/>
                <a:ea typeface="等线 Light"/>
              </a:rPr>
              <a:t>s</a:t>
            </a:r>
            <a:r>
              <a:rPr lang="en-US" altLang="zh-CN" sz="2400" dirty="0">
                <a:latin typeface="等线 Light"/>
                <a:ea typeface="等线 Light"/>
              </a:rPr>
              <a:t> </a:t>
            </a:r>
            <a:r>
              <a:rPr lang="zh-CN" altLang="en-US" sz="2400" dirty="0">
                <a:latin typeface="等线 Light"/>
                <a:ea typeface="等线 Light"/>
              </a:rPr>
              <a:t>加步数可以执行指定的步长。</a:t>
            </a:r>
            <a:endParaRPr lang="en-US" altLang="zh-CN" sz="2400" dirty="0">
              <a:latin typeface="等线 Light"/>
              <a:ea typeface="等线 Light"/>
            </a:endParaRPr>
          </a:p>
          <a:p>
            <a:pPr marL="349965" indent="-349965">
              <a:buFont typeface="Arial"/>
              <a:buChar char="•"/>
              <a:defRPr/>
            </a:pPr>
            <a:r>
              <a:rPr lang="zh-CN" altLang="en-US" sz="2400" dirty="0">
                <a:latin typeface="等线 Light"/>
                <a:ea typeface="等线 Light"/>
              </a:rPr>
              <a:t>例如 </a:t>
            </a:r>
            <a:r>
              <a:rPr lang="en-US" altLang="zh-CN" sz="2400" dirty="0">
                <a:latin typeface="Consolas" panose="020B0609020204030204" pitchFamily="49" charset="0"/>
                <a:ea typeface="等线 Light"/>
              </a:rPr>
              <a:t>s 100 </a:t>
            </a:r>
            <a:r>
              <a:rPr lang="zh-CN" altLang="en-US" sz="2400" dirty="0">
                <a:latin typeface="等线 Light"/>
                <a:ea typeface="等线 Light"/>
              </a:rPr>
              <a:t>可以往后运行 </a:t>
            </a:r>
            <a:r>
              <a:rPr lang="en-US" altLang="zh-CN" sz="2400" dirty="0">
                <a:latin typeface="等线 Light"/>
                <a:ea typeface="等线 Light"/>
              </a:rPr>
              <a:t>100 </a:t>
            </a:r>
            <a:r>
              <a:rPr lang="zh-CN" altLang="en-US" sz="2400" dirty="0">
                <a:latin typeface="等线 Light"/>
                <a:ea typeface="等线 Light"/>
              </a:rPr>
              <a:t>步。</a:t>
            </a:r>
            <a:endParaRPr lang="en-US" altLang="zh-CN" sz="2400" dirty="0">
              <a:latin typeface="等线 Light"/>
              <a:ea typeface="等线 Light"/>
            </a:endParaRPr>
          </a:p>
          <a:p>
            <a:pPr marL="349965" indent="-349965">
              <a:buFont typeface="Arial"/>
              <a:buChar char="•"/>
              <a:defRPr/>
            </a:pPr>
            <a:r>
              <a:rPr lang="zh-CN" altLang="en-US" sz="2400" dirty="0">
                <a:latin typeface="等线 Light"/>
                <a:ea typeface="等线 Light"/>
              </a:rPr>
              <a:t>以此可以找到宕机的位置，从而进一步在宕机的位置附近找到导致宕机的代码。</a:t>
            </a:r>
            <a:endParaRPr lang="en-US" altLang="zh-CN" sz="2400" dirty="0">
              <a:latin typeface="等线 Light"/>
              <a:ea typeface="等线 Light"/>
            </a:endParaRPr>
          </a:p>
          <a:p>
            <a:pPr marL="349965" indent="-349965">
              <a:buFont typeface="Arial"/>
              <a:buChar char="•"/>
              <a:defRPr/>
            </a:pPr>
            <a:r>
              <a:rPr lang="zh-CN" altLang="en-US" sz="2400" dirty="0">
                <a:latin typeface="等线 Light"/>
                <a:ea typeface="等线 Light"/>
              </a:rPr>
              <a:t>最后根据这些信息对导致宕机的代码进行修改。</a:t>
            </a:r>
            <a:endParaRPr lang="en-US" sz="2400" dirty="0">
              <a:latin typeface="等线 Light"/>
              <a:ea typeface="等线 Ligh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DCCD34-2DD6-44AE-82D7-49D20FD629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1487" y="1900517"/>
            <a:ext cx="6432311" cy="3622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48197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1587" y="1587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10" name="oleObj" r:id="rId4" imgW="7772400" imgH="10058400" progId="TCLayout.ActiveDocument.1">
                  <p:embed/>
                </p:oleObj>
              </mc:Choice>
              <mc:Fallback>
                <p:oleObj name="oleObj" r:id="rId4" imgW="7772400" imgH="10058400" progId="TCLayout.ActiveDocument.1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5"/>
                      <a:stretch/>
                    </p:blipFill>
                    <p:spPr bwMode="auto">
                      <a:xfrm>
                        <a:off x="1587" y="1587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rcRect l="13460" r="13700" b="8888"/>
          <a:stretch/>
        </p:blipFill>
        <p:spPr bwMode="auto">
          <a:xfrm>
            <a:off x="533400" y="1"/>
            <a:ext cx="7493000" cy="6248399"/>
          </a:xfrm>
          <a:custGeom>
            <a:avLst/>
            <a:gdLst>
              <a:gd name="connsiteX0" fmla="*/ 0 w 7493000"/>
              <a:gd name="connsiteY0" fmla="*/ 0 h 6248399"/>
              <a:gd name="connsiteX1" fmla="*/ 7493000 w 7493000"/>
              <a:gd name="connsiteY1" fmla="*/ 0 h 6248399"/>
              <a:gd name="connsiteX2" fmla="*/ 7493000 w 7493000"/>
              <a:gd name="connsiteY2" fmla="*/ 5684409 h 6248399"/>
              <a:gd name="connsiteX3" fmla="*/ 6929010 w 7493000"/>
              <a:gd name="connsiteY3" fmla="*/ 6248399 h 6248399"/>
              <a:gd name="connsiteX4" fmla="*/ 563990 w 7493000"/>
              <a:gd name="connsiteY4" fmla="*/ 6248399 h 6248399"/>
              <a:gd name="connsiteX5" fmla="*/ 0 w 7493000"/>
              <a:gd name="connsiteY5" fmla="*/ 5684409 h 6248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93000" h="6248399" extrusionOk="0">
                <a:moveTo>
                  <a:pt x="0" y="0"/>
                </a:moveTo>
                <a:lnTo>
                  <a:pt x="7493000" y="0"/>
                </a:lnTo>
                <a:lnTo>
                  <a:pt x="7493000" y="5684409"/>
                </a:lnTo>
                <a:cubicBezTo>
                  <a:pt x="7493000" y="5995892"/>
                  <a:pt x="7240493" y="6248399"/>
                  <a:pt x="6929010" y="6248399"/>
                </a:cubicBezTo>
                <a:lnTo>
                  <a:pt x="563990" y="6248399"/>
                </a:lnTo>
                <a:cubicBezTo>
                  <a:pt x="252507" y="6248399"/>
                  <a:pt x="0" y="5995892"/>
                  <a:pt x="0" y="5684409"/>
                </a:cubicBezTo>
                <a:close/>
              </a:path>
            </a:pathLst>
          </a:custGeom>
        </p:spPr>
      </p:pic>
      <p:sp>
        <p:nvSpPr>
          <p:cNvPr id="9" name="Freeform 8"/>
          <p:cNvSpPr/>
          <p:nvPr/>
        </p:nvSpPr>
        <p:spPr bwMode="auto">
          <a:xfrm>
            <a:off x="533400" y="1"/>
            <a:ext cx="7493000" cy="6248399"/>
          </a:xfrm>
          <a:custGeom>
            <a:avLst/>
            <a:gdLst>
              <a:gd name="connsiteX0" fmla="*/ 0 w 7493000"/>
              <a:gd name="connsiteY0" fmla="*/ 0 h 6248399"/>
              <a:gd name="connsiteX1" fmla="*/ 7493000 w 7493000"/>
              <a:gd name="connsiteY1" fmla="*/ 0 h 6248399"/>
              <a:gd name="connsiteX2" fmla="*/ 7493000 w 7493000"/>
              <a:gd name="connsiteY2" fmla="*/ 5684409 h 6248399"/>
              <a:gd name="connsiteX3" fmla="*/ 6929010 w 7493000"/>
              <a:gd name="connsiteY3" fmla="*/ 6248399 h 6248399"/>
              <a:gd name="connsiteX4" fmla="*/ 563990 w 7493000"/>
              <a:gd name="connsiteY4" fmla="*/ 6248399 h 6248399"/>
              <a:gd name="connsiteX5" fmla="*/ 0 w 7493000"/>
              <a:gd name="connsiteY5" fmla="*/ 5684409 h 6248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93000" h="6248399" extrusionOk="0">
                <a:moveTo>
                  <a:pt x="0" y="0"/>
                </a:moveTo>
                <a:lnTo>
                  <a:pt x="7493000" y="0"/>
                </a:lnTo>
                <a:lnTo>
                  <a:pt x="7493000" y="5684409"/>
                </a:lnTo>
                <a:cubicBezTo>
                  <a:pt x="7493000" y="5995892"/>
                  <a:pt x="7240493" y="6248399"/>
                  <a:pt x="6929010" y="6248399"/>
                </a:cubicBezTo>
                <a:lnTo>
                  <a:pt x="563990" y="6248399"/>
                </a:lnTo>
                <a:cubicBezTo>
                  <a:pt x="252507" y="6248399"/>
                  <a:pt x="0" y="5995892"/>
                  <a:pt x="0" y="5684409"/>
                </a:cubicBezTo>
                <a:close/>
              </a:path>
            </a:pathLst>
          </a:custGeom>
          <a:gradFill>
            <a:gsLst>
              <a:gs pos="0">
                <a:srgbClr val="363795">
                  <a:alpha val="75000"/>
                </a:srgbClr>
              </a:gs>
              <a:gs pos="100000">
                <a:srgbClr val="005C97">
                  <a:alpha val="90000"/>
                </a:srgbClr>
              </a:gs>
            </a:gsLst>
            <a:lin ang="18900000" scaled="1"/>
          </a:gradFill>
          <a:ln>
            <a:noFill/>
          </a:ln>
          <a:effectLst>
            <a:outerShdw blurRad="241300" dist="88900" dir="10800000" algn="r" rotWithShape="0">
              <a:schemeClr val="tx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/>
          </a:p>
        </p:txBody>
      </p:sp>
      <p:sp>
        <p:nvSpPr>
          <p:cNvPr id="2" name="Title 1"/>
          <p:cNvSpPr txBox="1"/>
          <p:nvPr/>
        </p:nvSpPr>
        <p:spPr bwMode="auto">
          <a:xfrm>
            <a:off x="3878468" y="1905405"/>
            <a:ext cx="3266870" cy="243758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1">
                <a:solidFill>
                  <a:schemeClr val="tx1"/>
                </a:solidFill>
                <a:latin typeface="Georgia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8800">
                <a:solidFill>
                  <a:schemeClr val="bg1"/>
                </a:solidFill>
                <a:latin typeface="Segoe UI"/>
                <a:cs typeface="Segoe UI"/>
              </a:rPr>
              <a:t>Thank You</a:t>
            </a:r>
            <a:endParaRPr/>
          </a:p>
        </p:txBody>
      </p:sp>
      <p:sp>
        <p:nvSpPr>
          <p:cNvPr id="26" name="Freeform 25"/>
          <p:cNvSpPr/>
          <p:nvPr/>
        </p:nvSpPr>
        <p:spPr bwMode="auto">
          <a:xfrm>
            <a:off x="0" y="2001435"/>
            <a:ext cx="2982685" cy="2091594"/>
          </a:xfrm>
          <a:custGeom>
            <a:avLst/>
            <a:gdLst>
              <a:gd name="connsiteX0" fmla="*/ 0 w 2982686"/>
              <a:gd name="connsiteY0" fmla="*/ 0 h 2091594"/>
              <a:gd name="connsiteX1" fmla="*/ 1936889 w 2982686"/>
              <a:gd name="connsiteY1" fmla="*/ 0 h 2091594"/>
              <a:gd name="connsiteX2" fmla="*/ 2982686 w 2982686"/>
              <a:gd name="connsiteY2" fmla="*/ 1045797 h 2091594"/>
              <a:gd name="connsiteX3" fmla="*/ 1936889 w 2982686"/>
              <a:gd name="connsiteY3" fmla="*/ 2091594 h 2091594"/>
              <a:gd name="connsiteX4" fmla="*/ 0 w 2982686"/>
              <a:gd name="connsiteY4" fmla="*/ 2091594 h 2091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82686" h="2091594" extrusionOk="0">
                <a:moveTo>
                  <a:pt x="0" y="0"/>
                </a:moveTo>
                <a:lnTo>
                  <a:pt x="1936889" y="0"/>
                </a:lnTo>
                <a:cubicBezTo>
                  <a:pt x="2514467" y="0"/>
                  <a:pt x="2982686" y="468219"/>
                  <a:pt x="2982686" y="1045797"/>
                </a:cubicBezTo>
                <a:cubicBezTo>
                  <a:pt x="2982686" y="1623375"/>
                  <a:pt x="2514467" y="2091594"/>
                  <a:pt x="1936889" y="2091594"/>
                </a:cubicBezTo>
                <a:lnTo>
                  <a:pt x="0" y="2091594"/>
                </a:lnTo>
                <a:close/>
              </a:path>
            </a:pathLst>
          </a:cu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2400" b="1"/>
          </a:p>
        </p:txBody>
      </p:sp>
      <p:cxnSp>
        <p:nvCxnSpPr>
          <p:cNvPr id="28" name="Straight Connector 27"/>
          <p:cNvCxnSpPr>
            <a:cxnSpLocks/>
          </p:cNvCxnSpPr>
          <p:nvPr/>
        </p:nvCxnSpPr>
        <p:spPr bwMode="auto">
          <a:xfrm>
            <a:off x="11131826" y="3124200"/>
            <a:ext cx="1062822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29"/>
          <p:cNvGrpSpPr/>
          <p:nvPr/>
        </p:nvGrpSpPr>
        <p:grpSpPr bwMode="auto">
          <a:xfrm>
            <a:off x="1102613" y="2452486"/>
            <a:ext cx="1189491" cy="1189491"/>
            <a:chOff x="4433888" y="2903538"/>
            <a:chExt cx="330200" cy="330200"/>
          </a:xfrm>
        </p:grpSpPr>
        <p:sp>
          <p:nvSpPr>
            <p:cNvPr id="31" name="Line 165"/>
            <p:cNvSpPr>
              <a:spLocks noChangeShapeType="1"/>
            </p:cNvSpPr>
            <p:nvPr/>
          </p:nvSpPr>
          <p:spPr bwMode="auto">
            <a:xfrm>
              <a:off x="4464050" y="2970213"/>
              <a:ext cx="269875" cy="0"/>
            </a:xfrm>
            <a:prstGeom prst="line">
              <a:avLst/>
            </a:prstGeom>
            <a:noFill/>
            <a:ln w="254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32" name="Oval 166"/>
            <p:cNvSpPr>
              <a:spLocks noChangeArrowheads="1"/>
            </p:cNvSpPr>
            <p:nvPr/>
          </p:nvSpPr>
          <p:spPr bwMode="auto">
            <a:xfrm>
              <a:off x="4733925" y="2955925"/>
              <a:ext cx="30162" cy="30162"/>
            </a:xfrm>
            <a:prstGeom prst="ellipse">
              <a:avLst/>
            </a:prstGeom>
            <a:noFill/>
            <a:ln w="254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33" name="Oval 167"/>
            <p:cNvSpPr>
              <a:spLocks noChangeArrowheads="1"/>
            </p:cNvSpPr>
            <p:nvPr/>
          </p:nvSpPr>
          <p:spPr bwMode="auto">
            <a:xfrm>
              <a:off x="4433888" y="2955925"/>
              <a:ext cx="30162" cy="30162"/>
            </a:xfrm>
            <a:prstGeom prst="ellipse">
              <a:avLst/>
            </a:prstGeom>
            <a:noFill/>
            <a:ln w="254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34" name="Freeform 168"/>
            <p:cNvSpPr/>
            <p:nvPr/>
          </p:nvSpPr>
          <p:spPr bwMode="auto">
            <a:xfrm>
              <a:off x="4500563" y="2970213"/>
              <a:ext cx="195263" cy="263525"/>
            </a:xfrm>
            <a:custGeom>
              <a:avLst/>
              <a:gdLst>
                <a:gd name="T0" fmla="*/ 123 w 123"/>
                <a:gd name="T1" fmla="*/ 0 h 166"/>
                <a:gd name="T2" fmla="*/ 0 w 123"/>
                <a:gd name="T3" fmla="*/ 0 h 166"/>
                <a:gd name="T4" fmla="*/ 0 w 123"/>
                <a:gd name="T5" fmla="*/ 114 h 166"/>
                <a:gd name="T6" fmla="*/ 62 w 123"/>
                <a:gd name="T7" fmla="*/ 166 h 166"/>
                <a:gd name="T8" fmla="*/ 123 w 123"/>
                <a:gd name="T9" fmla="*/ 114 h 166"/>
                <a:gd name="T10" fmla="*/ 123 w 123"/>
                <a:gd name="T11" fmla="*/ 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3" h="166" extrusionOk="0">
                  <a:moveTo>
                    <a:pt x="123" y="0"/>
                  </a:moveTo>
                  <a:lnTo>
                    <a:pt x="0" y="0"/>
                  </a:lnTo>
                  <a:lnTo>
                    <a:pt x="0" y="114"/>
                  </a:lnTo>
                  <a:lnTo>
                    <a:pt x="62" y="166"/>
                  </a:lnTo>
                  <a:lnTo>
                    <a:pt x="123" y="114"/>
                  </a:lnTo>
                  <a:lnTo>
                    <a:pt x="123" y="0"/>
                  </a:lnTo>
                  <a:close/>
                </a:path>
              </a:pathLst>
            </a:custGeom>
            <a:noFill/>
            <a:ln w="254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35" name="Freeform 169"/>
            <p:cNvSpPr/>
            <p:nvPr/>
          </p:nvSpPr>
          <p:spPr bwMode="auto">
            <a:xfrm>
              <a:off x="4500563" y="2903538"/>
              <a:ext cx="195263" cy="66675"/>
            </a:xfrm>
            <a:custGeom>
              <a:avLst/>
              <a:gdLst>
                <a:gd name="T0" fmla="*/ 0 w 123"/>
                <a:gd name="T1" fmla="*/ 42 h 42"/>
                <a:gd name="T2" fmla="*/ 62 w 123"/>
                <a:gd name="T3" fmla="*/ 0 h 42"/>
                <a:gd name="T4" fmla="*/ 123 w 123"/>
                <a:gd name="T5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3" h="42" extrusionOk="0">
                  <a:moveTo>
                    <a:pt x="0" y="42"/>
                  </a:moveTo>
                  <a:lnTo>
                    <a:pt x="62" y="0"/>
                  </a:lnTo>
                  <a:lnTo>
                    <a:pt x="123" y="42"/>
                  </a:lnTo>
                </a:path>
              </a:pathLst>
            </a:custGeom>
            <a:noFill/>
            <a:ln w="254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36" name="Freeform 170"/>
            <p:cNvSpPr/>
            <p:nvPr/>
          </p:nvSpPr>
          <p:spPr bwMode="auto">
            <a:xfrm>
              <a:off x="4530725" y="3011488"/>
              <a:ext cx="136525" cy="131763"/>
            </a:xfrm>
            <a:custGeom>
              <a:avLst/>
              <a:gdLst>
                <a:gd name="T0" fmla="*/ 43 w 86"/>
                <a:gd name="T1" fmla="*/ 0 h 83"/>
                <a:gd name="T2" fmla="*/ 52 w 86"/>
                <a:gd name="T3" fmla="*/ 31 h 83"/>
                <a:gd name="T4" fmla="*/ 86 w 86"/>
                <a:gd name="T5" fmla="*/ 31 h 83"/>
                <a:gd name="T6" fmla="*/ 59 w 86"/>
                <a:gd name="T7" fmla="*/ 50 h 83"/>
                <a:gd name="T8" fmla="*/ 69 w 86"/>
                <a:gd name="T9" fmla="*/ 83 h 83"/>
                <a:gd name="T10" fmla="*/ 43 w 86"/>
                <a:gd name="T11" fmla="*/ 62 h 83"/>
                <a:gd name="T12" fmla="*/ 17 w 86"/>
                <a:gd name="T13" fmla="*/ 83 h 83"/>
                <a:gd name="T14" fmla="*/ 26 w 86"/>
                <a:gd name="T15" fmla="*/ 50 h 83"/>
                <a:gd name="T16" fmla="*/ 0 w 86"/>
                <a:gd name="T17" fmla="*/ 31 h 83"/>
                <a:gd name="T18" fmla="*/ 33 w 86"/>
                <a:gd name="T19" fmla="*/ 31 h 83"/>
                <a:gd name="T20" fmla="*/ 43 w 86"/>
                <a:gd name="T21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83" extrusionOk="0">
                  <a:moveTo>
                    <a:pt x="43" y="0"/>
                  </a:moveTo>
                  <a:lnTo>
                    <a:pt x="52" y="31"/>
                  </a:lnTo>
                  <a:lnTo>
                    <a:pt x="86" y="31"/>
                  </a:lnTo>
                  <a:lnTo>
                    <a:pt x="59" y="50"/>
                  </a:lnTo>
                  <a:lnTo>
                    <a:pt x="69" y="83"/>
                  </a:lnTo>
                  <a:lnTo>
                    <a:pt x="43" y="62"/>
                  </a:lnTo>
                  <a:lnTo>
                    <a:pt x="17" y="83"/>
                  </a:lnTo>
                  <a:lnTo>
                    <a:pt x="26" y="50"/>
                  </a:lnTo>
                  <a:lnTo>
                    <a:pt x="0" y="31"/>
                  </a:lnTo>
                  <a:lnTo>
                    <a:pt x="33" y="31"/>
                  </a:lnTo>
                  <a:lnTo>
                    <a:pt x="43" y="0"/>
                  </a:lnTo>
                  <a:close/>
                </a:path>
              </a:pathLst>
            </a:custGeom>
            <a:noFill/>
            <a:ln w="254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</p:grpSp>
      <p:cxnSp>
        <p:nvCxnSpPr>
          <p:cNvPr id="37" name="Straight Connector 36"/>
          <p:cNvCxnSpPr>
            <a:cxnSpLocks/>
          </p:cNvCxnSpPr>
          <p:nvPr/>
        </p:nvCxnSpPr>
        <p:spPr bwMode="auto">
          <a:xfrm>
            <a:off x="10754839" y="3124200"/>
            <a:ext cx="376987" cy="0"/>
          </a:xfrm>
          <a:prstGeom prst="line">
            <a:avLst/>
          </a:prstGeom>
          <a:ln w="50800" cap="rnd">
            <a:solidFill>
              <a:srgbClr val="3DE0BC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71" name="Picture 70"/>
          <p:cNvPicPr>
            <a:picLocks noChangeAspect="1"/>
          </p:cNvPicPr>
          <p:nvPr/>
        </p:nvPicPr>
        <p:blipFill>
          <a:blip r:embed="rId3"/>
          <a:srcRect l="22081" t="870" b="5364"/>
          <a:stretch/>
        </p:blipFill>
        <p:spPr bwMode="auto">
          <a:xfrm>
            <a:off x="5199529" y="1524000"/>
            <a:ext cx="6992470" cy="4724399"/>
          </a:xfrm>
          <a:custGeom>
            <a:avLst/>
            <a:gdLst>
              <a:gd name="connsiteX0" fmla="*/ 464692 w 6992470"/>
              <a:gd name="connsiteY0" fmla="*/ 0 h 4724400"/>
              <a:gd name="connsiteX1" fmla="*/ 6992470 w 6992470"/>
              <a:gd name="connsiteY1" fmla="*/ 0 h 4724400"/>
              <a:gd name="connsiteX2" fmla="*/ 6992470 w 6992470"/>
              <a:gd name="connsiteY2" fmla="*/ 4724400 h 4724400"/>
              <a:gd name="connsiteX3" fmla="*/ 464692 w 6992470"/>
              <a:gd name="connsiteY3" fmla="*/ 4724400 h 4724400"/>
              <a:gd name="connsiteX4" fmla="*/ 0 w 6992470"/>
              <a:gd name="connsiteY4" fmla="*/ 4259708 h 4724400"/>
              <a:gd name="connsiteX5" fmla="*/ 0 w 6992470"/>
              <a:gd name="connsiteY5" fmla="*/ 464692 h 4724400"/>
              <a:gd name="connsiteX6" fmla="*/ 464692 w 6992470"/>
              <a:gd name="connsiteY6" fmla="*/ 0 h 472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992470" h="4724400" extrusionOk="0">
                <a:moveTo>
                  <a:pt x="464692" y="0"/>
                </a:moveTo>
                <a:lnTo>
                  <a:pt x="6992470" y="0"/>
                </a:lnTo>
                <a:lnTo>
                  <a:pt x="6992470" y="4724400"/>
                </a:lnTo>
                <a:lnTo>
                  <a:pt x="464692" y="4724400"/>
                </a:lnTo>
                <a:cubicBezTo>
                  <a:pt x="208050" y="4724400"/>
                  <a:pt x="0" y="4516350"/>
                  <a:pt x="0" y="4259708"/>
                </a:cubicBezTo>
                <a:lnTo>
                  <a:pt x="0" y="464692"/>
                </a:lnTo>
                <a:cubicBezTo>
                  <a:pt x="0" y="208050"/>
                  <a:pt x="208050" y="0"/>
                  <a:pt x="464692" y="0"/>
                </a:cubicBezTo>
                <a:close/>
              </a:path>
            </a:pathLst>
          </a:custGeom>
        </p:spPr>
      </p:pic>
      <p:sp>
        <p:nvSpPr>
          <p:cNvPr id="67" name="Freeform 66"/>
          <p:cNvSpPr/>
          <p:nvPr/>
        </p:nvSpPr>
        <p:spPr bwMode="auto">
          <a:xfrm>
            <a:off x="5199529" y="1524000"/>
            <a:ext cx="6992471" cy="4724399"/>
          </a:xfrm>
          <a:custGeom>
            <a:avLst/>
            <a:gdLst>
              <a:gd name="connsiteX0" fmla="*/ 464692 w 6992471"/>
              <a:gd name="connsiteY0" fmla="*/ 0 h 4724400"/>
              <a:gd name="connsiteX1" fmla="*/ 6992471 w 6992471"/>
              <a:gd name="connsiteY1" fmla="*/ 0 h 4724400"/>
              <a:gd name="connsiteX2" fmla="*/ 6992471 w 6992471"/>
              <a:gd name="connsiteY2" fmla="*/ 4724400 h 4724400"/>
              <a:gd name="connsiteX3" fmla="*/ 464692 w 6992471"/>
              <a:gd name="connsiteY3" fmla="*/ 4724400 h 4724400"/>
              <a:gd name="connsiteX4" fmla="*/ 0 w 6992471"/>
              <a:gd name="connsiteY4" fmla="*/ 4259708 h 4724400"/>
              <a:gd name="connsiteX5" fmla="*/ 0 w 6992471"/>
              <a:gd name="connsiteY5" fmla="*/ 464692 h 4724400"/>
              <a:gd name="connsiteX6" fmla="*/ 464692 w 6992471"/>
              <a:gd name="connsiteY6" fmla="*/ 0 h 472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992471" h="4724400" extrusionOk="0">
                <a:moveTo>
                  <a:pt x="464692" y="0"/>
                </a:moveTo>
                <a:lnTo>
                  <a:pt x="6992471" y="0"/>
                </a:lnTo>
                <a:lnTo>
                  <a:pt x="6992471" y="4724400"/>
                </a:lnTo>
                <a:lnTo>
                  <a:pt x="464692" y="4724400"/>
                </a:lnTo>
                <a:cubicBezTo>
                  <a:pt x="208050" y="4724400"/>
                  <a:pt x="0" y="4516350"/>
                  <a:pt x="0" y="4259708"/>
                </a:cubicBezTo>
                <a:lnTo>
                  <a:pt x="0" y="464692"/>
                </a:lnTo>
                <a:cubicBezTo>
                  <a:pt x="0" y="208050"/>
                  <a:pt x="208050" y="0"/>
                  <a:pt x="464692" y="0"/>
                </a:cubicBezTo>
                <a:close/>
              </a:path>
            </a:pathLst>
          </a:custGeom>
          <a:gradFill>
            <a:gsLst>
              <a:gs pos="0">
                <a:srgbClr val="363795">
                  <a:alpha val="75000"/>
                </a:srgbClr>
              </a:gs>
              <a:gs pos="100000">
                <a:srgbClr val="005C97">
                  <a:alpha val="90000"/>
                </a:srgbClr>
              </a:gs>
            </a:gsLst>
            <a:lin ang="18900000" scaled="1"/>
          </a:gradFill>
          <a:ln>
            <a:noFill/>
          </a:ln>
          <a:effectLst>
            <a:outerShdw blurRad="241300" dist="88900" dir="10800000" algn="r" rotWithShape="0">
              <a:schemeClr val="tx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>
            <a:normAutofit fontScale="90000"/>
          </a:bodyPr>
          <a:lstStyle/>
          <a:p>
            <a:pPr>
              <a:defRPr/>
            </a:pPr>
            <a:r>
              <a:rPr lang="zh-CN" sz="2700">
                <a:solidFill>
                  <a:schemeClr val="accent2">
                    <a:lumMod val="75000"/>
                  </a:schemeClr>
                </a:solidFill>
                <a:latin typeface="+mj-ea"/>
              </a:rPr>
              <a:t>引言</a:t>
            </a:r>
            <a:r>
              <a:rPr lang="en-US" sz="2700">
                <a:solidFill>
                  <a:schemeClr val="accent2">
                    <a:lumMod val="75000"/>
                  </a:schemeClr>
                </a:solidFill>
                <a:latin typeface="+mj-ea"/>
              </a:rPr>
              <a:t>——</a:t>
            </a:r>
            <a:r>
              <a:rPr lang="zh-CN" sz="2700">
                <a:solidFill>
                  <a:schemeClr val="accent2">
                    <a:lumMod val="75000"/>
                  </a:schemeClr>
                </a:solidFill>
                <a:latin typeface="+mj-ea"/>
              </a:rPr>
              <a:t>项目背景</a:t>
            </a:r>
            <a:br>
              <a:rPr lang="en-US">
                <a:solidFill>
                  <a:schemeClr val="accent2">
                    <a:lumMod val="75000"/>
                  </a:schemeClr>
                </a:solidFill>
                <a:latin typeface="+mj-ea"/>
              </a:rPr>
            </a:br>
            <a:r>
              <a:rPr lang="en-US">
                <a:solidFill>
                  <a:schemeClr val="accent2">
                    <a:lumMod val="75000"/>
                  </a:schemeClr>
                </a:solidFill>
                <a:latin typeface="+mj-ea"/>
              </a:rPr>
              <a:t>Rust</a:t>
            </a:r>
          </a:p>
        </p:txBody>
      </p:sp>
      <p:sp>
        <p:nvSpPr>
          <p:cNvPr id="6" name="Rounded Rectangle 5"/>
          <p:cNvSpPr/>
          <p:nvPr/>
        </p:nvSpPr>
        <p:spPr bwMode="auto">
          <a:xfrm>
            <a:off x="4812645" y="1948070"/>
            <a:ext cx="773768" cy="3876261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2400" b="1"/>
          </a:p>
        </p:txBody>
      </p:sp>
      <p:sp>
        <p:nvSpPr>
          <p:cNvPr id="8" name="Rectangle 7"/>
          <p:cNvSpPr/>
          <p:nvPr/>
        </p:nvSpPr>
        <p:spPr bwMode="auto">
          <a:xfrm>
            <a:off x="5801053" y="2123006"/>
            <a:ext cx="5857547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defRPr/>
            </a:pPr>
            <a:r>
              <a:rPr lang="zh-CN" sz="1400">
                <a:solidFill>
                  <a:schemeClr val="bg1"/>
                </a:solidFill>
                <a:latin typeface="Segoe UI"/>
                <a:cs typeface="Segoe UI"/>
              </a:rPr>
              <a:t>内存安全性：</a:t>
            </a:r>
            <a:r>
              <a:rPr lang="en-US" sz="1400">
                <a:solidFill>
                  <a:schemeClr val="bg1"/>
                </a:solidFill>
                <a:latin typeface="Segoe UI"/>
                <a:cs typeface="Segoe UI"/>
              </a:rPr>
              <a:t>Rust</a:t>
            </a:r>
            <a:r>
              <a:rPr lang="zh-CN" sz="1400">
                <a:solidFill>
                  <a:schemeClr val="bg1"/>
                </a:solidFill>
                <a:latin typeface="Segoe UI"/>
                <a:cs typeface="Segoe UI"/>
              </a:rPr>
              <a:t>通过所有权系统、借用检查器和生命周期管理等机制，确保在编译时避免内存安全问题，如空指针、野指针、数据竞争等</a:t>
            </a:r>
            <a:endParaRPr lang="en-US" sz="1400">
              <a:solidFill>
                <a:schemeClr val="bg1"/>
              </a:solidFill>
              <a:latin typeface="Segoe UI"/>
              <a:cs typeface="Segoe UI"/>
            </a:endParaRPr>
          </a:p>
        </p:txBody>
      </p:sp>
      <p:grpSp>
        <p:nvGrpSpPr>
          <p:cNvPr id="9" name="Group 8"/>
          <p:cNvGrpSpPr/>
          <p:nvPr/>
        </p:nvGrpSpPr>
        <p:grpSpPr bwMode="auto">
          <a:xfrm>
            <a:off x="5027285" y="2165412"/>
            <a:ext cx="344488" cy="346075"/>
            <a:chOff x="2678113" y="6364288"/>
            <a:chExt cx="344488" cy="346075"/>
          </a:xfrm>
        </p:grpSpPr>
        <p:sp>
          <p:nvSpPr>
            <p:cNvPr id="10" name="Freeform 304"/>
            <p:cNvSpPr/>
            <p:nvPr/>
          </p:nvSpPr>
          <p:spPr bwMode="auto">
            <a:xfrm>
              <a:off x="2813050" y="6424613"/>
              <a:ext cx="134938" cy="225425"/>
            </a:xfrm>
            <a:custGeom>
              <a:avLst/>
              <a:gdLst>
                <a:gd name="T0" fmla="*/ 0 w 85"/>
                <a:gd name="T1" fmla="*/ 104 h 142"/>
                <a:gd name="T2" fmla="*/ 42 w 85"/>
                <a:gd name="T3" fmla="*/ 71 h 142"/>
                <a:gd name="T4" fmla="*/ 0 w 85"/>
                <a:gd name="T5" fmla="*/ 38 h 142"/>
                <a:gd name="T6" fmla="*/ 0 w 85"/>
                <a:gd name="T7" fmla="*/ 0 h 142"/>
                <a:gd name="T8" fmla="*/ 85 w 85"/>
                <a:gd name="T9" fmla="*/ 71 h 142"/>
                <a:gd name="T10" fmla="*/ 0 w 85"/>
                <a:gd name="T11" fmla="*/ 142 h 142"/>
                <a:gd name="T12" fmla="*/ 0 w 85"/>
                <a:gd name="T13" fmla="*/ 104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42" extrusionOk="0">
                  <a:moveTo>
                    <a:pt x="0" y="104"/>
                  </a:moveTo>
                  <a:lnTo>
                    <a:pt x="42" y="71"/>
                  </a:lnTo>
                  <a:lnTo>
                    <a:pt x="0" y="38"/>
                  </a:lnTo>
                  <a:lnTo>
                    <a:pt x="0" y="0"/>
                  </a:lnTo>
                  <a:lnTo>
                    <a:pt x="85" y="71"/>
                  </a:lnTo>
                  <a:lnTo>
                    <a:pt x="0" y="142"/>
                  </a:lnTo>
                  <a:lnTo>
                    <a:pt x="0" y="104"/>
                  </a:lnTo>
                  <a:close/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11" name="Oval 305"/>
            <p:cNvSpPr>
              <a:spLocks noChangeArrowheads="1"/>
            </p:cNvSpPr>
            <p:nvPr/>
          </p:nvSpPr>
          <p:spPr bwMode="auto">
            <a:xfrm>
              <a:off x="2678113" y="6364288"/>
              <a:ext cx="344488" cy="346075"/>
            </a:xfrm>
            <a:prstGeom prst="ellipse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</p:grpSp>
      <p:sp>
        <p:nvSpPr>
          <p:cNvPr id="14" name="Rectangle 13"/>
          <p:cNvSpPr/>
          <p:nvPr/>
        </p:nvSpPr>
        <p:spPr bwMode="auto">
          <a:xfrm>
            <a:off x="5801053" y="2897159"/>
            <a:ext cx="5857547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defRPr/>
            </a:pPr>
            <a:r>
              <a:rPr lang="zh-CN" sz="1400">
                <a:solidFill>
                  <a:schemeClr val="bg1"/>
                </a:solidFill>
                <a:latin typeface="Segoe UI"/>
                <a:cs typeface="Segoe UI"/>
              </a:rPr>
              <a:t>并发性：</a:t>
            </a:r>
            <a:r>
              <a:rPr lang="en-US" sz="1400">
                <a:solidFill>
                  <a:schemeClr val="bg1"/>
                </a:solidFill>
                <a:latin typeface="Segoe UI"/>
                <a:cs typeface="Segoe UI"/>
              </a:rPr>
              <a:t>Rust</a:t>
            </a:r>
            <a:r>
              <a:rPr lang="zh-CN" sz="1400">
                <a:solidFill>
                  <a:schemeClr val="bg1"/>
                </a:solidFill>
                <a:latin typeface="Segoe UI"/>
                <a:cs typeface="Segoe UI"/>
              </a:rPr>
              <a:t>内置了轻量级的线程模型和消息传递机制，使并发编程更加容易和安全</a:t>
            </a:r>
            <a:endParaRPr lang="en-US" sz="1400">
              <a:solidFill>
                <a:schemeClr val="bg1"/>
              </a:solidFill>
              <a:latin typeface="Segoe UI"/>
              <a:cs typeface="Segoe UI"/>
            </a:endParaRPr>
          </a:p>
        </p:txBody>
      </p:sp>
      <p:grpSp>
        <p:nvGrpSpPr>
          <p:cNvPr id="15" name="Group 14"/>
          <p:cNvGrpSpPr/>
          <p:nvPr/>
        </p:nvGrpSpPr>
        <p:grpSpPr bwMode="auto">
          <a:xfrm>
            <a:off x="5027285" y="2939565"/>
            <a:ext cx="344488" cy="346075"/>
            <a:chOff x="2678113" y="6364288"/>
            <a:chExt cx="344488" cy="346075"/>
          </a:xfrm>
        </p:grpSpPr>
        <p:sp>
          <p:nvSpPr>
            <p:cNvPr id="16" name="Freeform 304"/>
            <p:cNvSpPr/>
            <p:nvPr/>
          </p:nvSpPr>
          <p:spPr bwMode="auto">
            <a:xfrm>
              <a:off x="2813050" y="6424613"/>
              <a:ext cx="134938" cy="225425"/>
            </a:xfrm>
            <a:custGeom>
              <a:avLst/>
              <a:gdLst>
                <a:gd name="T0" fmla="*/ 0 w 85"/>
                <a:gd name="T1" fmla="*/ 104 h 142"/>
                <a:gd name="T2" fmla="*/ 42 w 85"/>
                <a:gd name="T3" fmla="*/ 71 h 142"/>
                <a:gd name="T4" fmla="*/ 0 w 85"/>
                <a:gd name="T5" fmla="*/ 38 h 142"/>
                <a:gd name="T6" fmla="*/ 0 w 85"/>
                <a:gd name="T7" fmla="*/ 0 h 142"/>
                <a:gd name="T8" fmla="*/ 85 w 85"/>
                <a:gd name="T9" fmla="*/ 71 h 142"/>
                <a:gd name="T10" fmla="*/ 0 w 85"/>
                <a:gd name="T11" fmla="*/ 142 h 142"/>
                <a:gd name="T12" fmla="*/ 0 w 85"/>
                <a:gd name="T13" fmla="*/ 104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42" extrusionOk="0">
                  <a:moveTo>
                    <a:pt x="0" y="104"/>
                  </a:moveTo>
                  <a:lnTo>
                    <a:pt x="42" y="71"/>
                  </a:lnTo>
                  <a:lnTo>
                    <a:pt x="0" y="38"/>
                  </a:lnTo>
                  <a:lnTo>
                    <a:pt x="0" y="0"/>
                  </a:lnTo>
                  <a:lnTo>
                    <a:pt x="85" y="71"/>
                  </a:lnTo>
                  <a:lnTo>
                    <a:pt x="0" y="142"/>
                  </a:lnTo>
                  <a:lnTo>
                    <a:pt x="0" y="104"/>
                  </a:lnTo>
                  <a:close/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17" name="Oval 305"/>
            <p:cNvSpPr>
              <a:spLocks noChangeArrowheads="1"/>
            </p:cNvSpPr>
            <p:nvPr/>
          </p:nvSpPr>
          <p:spPr bwMode="auto">
            <a:xfrm>
              <a:off x="2678113" y="6364288"/>
              <a:ext cx="344488" cy="346075"/>
            </a:xfrm>
            <a:prstGeom prst="ellipse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</p:grpSp>
      <p:sp>
        <p:nvSpPr>
          <p:cNvPr id="19" name="Rectangle 18"/>
          <p:cNvSpPr/>
          <p:nvPr/>
        </p:nvSpPr>
        <p:spPr bwMode="auto">
          <a:xfrm>
            <a:off x="5801053" y="3671312"/>
            <a:ext cx="5857547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defRPr/>
            </a:pPr>
            <a:r>
              <a:rPr lang="zh-CN" sz="1400">
                <a:solidFill>
                  <a:schemeClr val="bg1"/>
                </a:solidFill>
                <a:latin typeface="Segoe UI"/>
                <a:cs typeface="Segoe UI"/>
              </a:rPr>
              <a:t>性能：</a:t>
            </a:r>
            <a:r>
              <a:rPr lang="en-US" sz="1400">
                <a:solidFill>
                  <a:schemeClr val="bg1"/>
                </a:solidFill>
                <a:latin typeface="Segoe UI"/>
                <a:cs typeface="Segoe UI"/>
              </a:rPr>
              <a:t>Rust</a:t>
            </a:r>
            <a:r>
              <a:rPr lang="zh-CN" sz="1400">
                <a:solidFill>
                  <a:schemeClr val="bg1"/>
                </a:solidFill>
                <a:latin typeface="Segoe UI"/>
                <a:cs typeface="Segoe UI"/>
              </a:rPr>
              <a:t>的性能与</a:t>
            </a:r>
            <a:r>
              <a:rPr lang="en-US" sz="1400">
                <a:solidFill>
                  <a:schemeClr val="bg1"/>
                </a:solidFill>
                <a:latin typeface="Segoe UI"/>
                <a:cs typeface="Segoe UI"/>
              </a:rPr>
              <a:t>C/C++</a:t>
            </a:r>
            <a:r>
              <a:rPr lang="zh-CN" sz="1400">
                <a:solidFill>
                  <a:schemeClr val="bg1"/>
                </a:solidFill>
                <a:latin typeface="Segoe UI"/>
                <a:cs typeface="Segoe UI"/>
              </a:rPr>
              <a:t>相当，甚至在某些情况下更好。它通过零成本抽象和内联优化等技术实现高性能</a:t>
            </a:r>
            <a:endParaRPr lang="en-US" sz="1400">
              <a:solidFill>
                <a:schemeClr val="bg1"/>
              </a:solidFill>
              <a:latin typeface="Segoe UI"/>
              <a:cs typeface="Segoe UI"/>
            </a:endParaRPr>
          </a:p>
        </p:txBody>
      </p:sp>
      <p:grpSp>
        <p:nvGrpSpPr>
          <p:cNvPr id="20" name="Group 19"/>
          <p:cNvGrpSpPr/>
          <p:nvPr/>
        </p:nvGrpSpPr>
        <p:grpSpPr bwMode="auto">
          <a:xfrm>
            <a:off x="5027285" y="3713718"/>
            <a:ext cx="344488" cy="346075"/>
            <a:chOff x="2678113" y="6364288"/>
            <a:chExt cx="344488" cy="346075"/>
          </a:xfrm>
        </p:grpSpPr>
        <p:sp>
          <p:nvSpPr>
            <p:cNvPr id="21" name="Freeform 304"/>
            <p:cNvSpPr/>
            <p:nvPr/>
          </p:nvSpPr>
          <p:spPr bwMode="auto">
            <a:xfrm>
              <a:off x="2813050" y="6424613"/>
              <a:ext cx="134938" cy="225425"/>
            </a:xfrm>
            <a:custGeom>
              <a:avLst/>
              <a:gdLst>
                <a:gd name="T0" fmla="*/ 0 w 85"/>
                <a:gd name="T1" fmla="*/ 104 h 142"/>
                <a:gd name="T2" fmla="*/ 42 w 85"/>
                <a:gd name="T3" fmla="*/ 71 h 142"/>
                <a:gd name="T4" fmla="*/ 0 w 85"/>
                <a:gd name="T5" fmla="*/ 38 h 142"/>
                <a:gd name="T6" fmla="*/ 0 w 85"/>
                <a:gd name="T7" fmla="*/ 0 h 142"/>
                <a:gd name="T8" fmla="*/ 85 w 85"/>
                <a:gd name="T9" fmla="*/ 71 h 142"/>
                <a:gd name="T10" fmla="*/ 0 w 85"/>
                <a:gd name="T11" fmla="*/ 142 h 142"/>
                <a:gd name="T12" fmla="*/ 0 w 85"/>
                <a:gd name="T13" fmla="*/ 104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42" extrusionOk="0">
                  <a:moveTo>
                    <a:pt x="0" y="104"/>
                  </a:moveTo>
                  <a:lnTo>
                    <a:pt x="42" y="71"/>
                  </a:lnTo>
                  <a:lnTo>
                    <a:pt x="0" y="38"/>
                  </a:lnTo>
                  <a:lnTo>
                    <a:pt x="0" y="0"/>
                  </a:lnTo>
                  <a:lnTo>
                    <a:pt x="85" y="71"/>
                  </a:lnTo>
                  <a:lnTo>
                    <a:pt x="0" y="142"/>
                  </a:lnTo>
                  <a:lnTo>
                    <a:pt x="0" y="104"/>
                  </a:lnTo>
                  <a:close/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22" name="Oval 305"/>
            <p:cNvSpPr>
              <a:spLocks noChangeArrowheads="1"/>
            </p:cNvSpPr>
            <p:nvPr/>
          </p:nvSpPr>
          <p:spPr bwMode="auto">
            <a:xfrm>
              <a:off x="2678113" y="6364288"/>
              <a:ext cx="344488" cy="346075"/>
            </a:xfrm>
            <a:prstGeom prst="ellipse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</p:grpSp>
      <p:sp>
        <p:nvSpPr>
          <p:cNvPr id="24" name="Rectangle 23"/>
          <p:cNvSpPr/>
          <p:nvPr/>
        </p:nvSpPr>
        <p:spPr bwMode="auto">
          <a:xfrm>
            <a:off x="5801053" y="4445465"/>
            <a:ext cx="5857547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defRPr/>
            </a:pPr>
            <a:r>
              <a:rPr lang="zh-CN" sz="1400">
                <a:solidFill>
                  <a:schemeClr val="bg1"/>
                </a:solidFill>
                <a:latin typeface="Segoe UI"/>
                <a:cs typeface="Segoe UI"/>
              </a:rPr>
              <a:t>模式匹配：</a:t>
            </a:r>
            <a:r>
              <a:rPr lang="en-US" sz="1400">
                <a:solidFill>
                  <a:schemeClr val="bg1"/>
                </a:solidFill>
                <a:latin typeface="Segoe UI"/>
                <a:cs typeface="Segoe UI"/>
              </a:rPr>
              <a:t>Rust</a:t>
            </a:r>
            <a:r>
              <a:rPr lang="zh-CN" sz="1400">
                <a:solidFill>
                  <a:schemeClr val="bg1"/>
                </a:solidFill>
                <a:latin typeface="Segoe UI"/>
                <a:cs typeface="Segoe UI"/>
              </a:rPr>
              <a:t>拥有强大的模式匹配功能，可用于处理复杂的数据结构和状态转换，使代码更加清晰和可维护。</a:t>
            </a:r>
            <a:endParaRPr lang="en-US" sz="1400">
              <a:solidFill>
                <a:schemeClr val="bg1"/>
              </a:solidFill>
              <a:latin typeface="Segoe UI"/>
              <a:cs typeface="Segoe UI"/>
            </a:endParaRPr>
          </a:p>
        </p:txBody>
      </p:sp>
      <p:grpSp>
        <p:nvGrpSpPr>
          <p:cNvPr id="25" name="Group 24"/>
          <p:cNvGrpSpPr/>
          <p:nvPr/>
        </p:nvGrpSpPr>
        <p:grpSpPr bwMode="auto">
          <a:xfrm>
            <a:off x="5027285" y="4487871"/>
            <a:ext cx="344488" cy="346075"/>
            <a:chOff x="2678113" y="6364288"/>
            <a:chExt cx="344488" cy="346075"/>
          </a:xfrm>
        </p:grpSpPr>
        <p:sp>
          <p:nvSpPr>
            <p:cNvPr id="26" name="Freeform 304"/>
            <p:cNvSpPr/>
            <p:nvPr/>
          </p:nvSpPr>
          <p:spPr bwMode="auto">
            <a:xfrm>
              <a:off x="2813050" y="6424613"/>
              <a:ext cx="134938" cy="225425"/>
            </a:xfrm>
            <a:custGeom>
              <a:avLst/>
              <a:gdLst>
                <a:gd name="T0" fmla="*/ 0 w 85"/>
                <a:gd name="T1" fmla="*/ 104 h 142"/>
                <a:gd name="T2" fmla="*/ 42 w 85"/>
                <a:gd name="T3" fmla="*/ 71 h 142"/>
                <a:gd name="T4" fmla="*/ 0 w 85"/>
                <a:gd name="T5" fmla="*/ 38 h 142"/>
                <a:gd name="T6" fmla="*/ 0 w 85"/>
                <a:gd name="T7" fmla="*/ 0 h 142"/>
                <a:gd name="T8" fmla="*/ 85 w 85"/>
                <a:gd name="T9" fmla="*/ 71 h 142"/>
                <a:gd name="T10" fmla="*/ 0 w 85"/>
                <a:gd name="T11" fmla="*/ 142 h 142"/>
                <a:gd name="T12" fmla="*/ 0 w 85"/>
                <a:gd name="T13" fmla="*/ 104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42" extrusionOk="0">
                  <a:moveTo>
                    <a:pt x="0" y="104"/>
                  </a:moveTo>
                  <a:lnTo>
                    <a:pt x="42" y="71"/>
                  </a:lnTo>
                  <a:lnTo>
                    <a:pt x="0" y="38"/>
                  </a:lnTo>
                  <a:lnTo>
                    <a:pt x="0" y="0"/>
                  </a:lnTo>
                  <a:lnTo>
                    <a:pt x="85" y="71"/>
                  </a:lnTo>
                  <a:lnTo>
                    <a:pt x="0" y="142"/>
                  </a:lnTo>
                  <a:lnTo>
                    <a:pt x="0" y="104"/>
                  </a:lnTo>
                  <a:close/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27" name="Oval 305"/>
            <p:cNvSpPr>
              <a:spLocks noChangeArrowheads="1"/>
            </p:cNvSpPr>
            <p:nvPr/>
          </p:nvSpPr>
          <p:spPr bwMode="auto">
            <a:xfrm>
              <a:off x="2678113" y="6364288"/>
              <a:ext cx="344488" cy="346075"/>
            </a:xfrm>
            <a:prstGeom prst="ellipse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</p:grpSp>
      <p:sp>
        <p:nvSpPr>
          <p:cNvPr id="29" name="Rectangle 28"/>
          <p:cNvSpPr/>
          <p:nvPr/>
        </p:nvSpPr>
        <p:spPr bwMode="auto">
          <a:xfrm>
            <a:off x="5801053" y="5219619"/>
            <a:ext cx="5857547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defRPr/>
            </a:pPr>
            <a:r>
              <a:rPr lang="zh-CN" sz="1400">
                <a:solidFill>
                  <a:schemeClr val="bg1"/>
                </a:solidFill>
                <a:latin typeface="Segoe UI"/>
                <a:cs typeface="Segoe UI"/>
              </a:rPr>
              <a:t>生态系统：</a:t>
            </a:r>
            <a:r>
              <a:rPr lang="en-US" sz="1400">
                <a:solidFill>
                  <a:schemeClr val="bg1"/>
                </a:solidFill>
                <a:latin typeface="Segoe UI"/>
                <a:cs typeface="Segoe UI"/>
              </a:rPr>
              <a:t>Rust</a:t>
            </a:r>
            <a:r>
              <a:rPr lang="zh-CN" sz="1400">
                <a:solidFill>
                  <a:schemeClr val="bg1"/>
                </a:solidFill>
                <a:latin typeface="Segoe UI"/>
                <a:cs typeface="Segoe UI"/>
              </a:rPr>
              <a:t>拥有活跃的社区和丰富的库，可以轻松地与其他语言进行集成，并提供各种功能强大的工具和框架，如</a:t>
            </a:r>
            <a:r>
              <a:rPr lang="en-US" sz="1400">
                <a:solidFill>
                  <a:schemeClr val="bg1"/>
                </a:solidFill>
                <a:latin typeface="Segoe UI"/>
                <a:cs typeface="Segoe UI"/>
              </a:rPr>
              <a:t>Cargo</a:t>
            </a:r>
            <a:r>
              <a:rPr lang="zh-CN" sz="1400">
                <a:solidFill>
                  <a:schemeClr val="bg1"/>
                </a:solidFill>
                <a:latin typeface="Segoe UI"/>
                <a:cs typeface="Segoe UI"/>
              </a:rPr>
              <a:t>构建系统等。</a:t>
            </a:r>
            <a:endParaRPr lang="en-US" sz="1400">
              <a:solidFill>
                <a:schemeClr val="bg1"/>
              </a:solidFill>
              <a:latin typeface="Segoe UI"/>
              <a:cs typeface="Segoe UI"/>
            </a:endParaRPr>
          </a:p>
        </p:txBody>
      </p:sp>
      <p:grpSp>
        <p:nvGrpSpPr>
          <p:cNvPr id="30" name="Group 29"/>
          <p:cNvGrpSpPr/>
          <p:nvPr/>
        </p:nvGrpSpPr>
        <p:grpSpPr bwMode="auto">
          <a:xfrm>
            <a:off x="5027285" y="5262025"/>
            <a:ext cx="344488" cy="346075"/>
            <a:chOff x="2678113" y="6364288"/>
            <a:chExt cx="344488" cy="346075"/>
          </a:xfrm>
        </p:grpSpPr>
        <p:sp>
          <p:nvSpPr>
            <p:cNvPr id="31" name="Freeform 304"/>
            <p:cNvSpPr/>
            <p:nvPr/>
          </p:nvSpPr>
          <p:spPr bwMode="auto">
            <a:xfrm>
              <a:off x="2813050" y="6424613"/>
              <a:ext cx="134938" cy="225425"/>
            </a:xfrm>
            <a:custGeom>
              <a:avLst/>
              <a:gdLst>
                <a:gd name="T0" fmla="*/ 0 w 85"/>
                <a:gd name="T1" fmla="*/ 104 h 142"/>
                <a:gd name="T2" fmla="*/ 42 w 85"/>
                <a:gd name="T3" fmla="*/ 71 h 142"/>
                <a:gd name="T4" fmla="*/ 0 w 85"/>
                <a:gd name="T5" fmla="*/ 38 h 142"/>
                <a:gd name="T6" fmla="*/ 0 w 85"/>
                <a:gd name="T7" fmla="*/ 0 h 142"/>
                <a:gd name="T8" fmla="*/ 85 w 85"/>
                <a:gd name="T9" fmla="*/ 71 h 142"/>
                <a:gd name="T10" fmla="*/ 0 w 85"/>
                <a:gd name="T11" fmla="*/ 142 h 142"/>
                <a:gd name="T12" fmla="*/ 0 w 85"/>
                <a:gd name="T13" fmla="*/ 104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42" extrusionOk="0">
                  <a:moveTo>
                    <a:pt x="0" y="104"/>
                  </a:moveTo>
                  <a:lnTo>
                    <a:pt x="42" y="71"/>
                  </a:lnTo>
                  <a:lnTo>
                    <a:pt x="0" y="38"/>
                  </a:lnTo>
                  <a:lnTo>
                    <a:pt x="0" y="0"/>
                  </a:lnTo>
                  <a:lnTo>
                    <a:pt x="85" y="71"/>
                  </a:lnTo>
                  <a:lnTo>
                    <a:pt x="0" y="142"/>
                  </a:lnTo>
                  <a:lnTo>
                    <a:pt x="0" y="104"/>
                  </a:lnTo>
                  <a:close/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32" name="Oval 305"/>
            <p:cNvSpPr>
              <a:spLocks noChangeArrowheads="1"/>
            </p:cNvSpPr>
            <p:nvPr/>
          </p:nvSpPr>
          <p:spPr bwMode="auto">
            <a:xfrm>
              <a:off x="2678113" y="6364288"/>
              <a:ext cx="344488" cy="346075"/>
            </a:xfrm>
            <a:prstGeom prst="ellipse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</p:grpSp>
      <p:sp>
        <p:nvSpPr>
          <p:cNvPr id="7" name="Title 1"/>
          <p:cNvSpPr txBox="1"/>
          <p:nvPr/>
        </p:nvSpPr>
        <p:spPr bwMode="auto">
          <a:xfrm>
            <a:off x="699073" y="3693311"/>
            <a:ext cx="3067879" cy="1938992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1">
                <a:solidFill>
                  <a:schemeClr val="tx1"/>
                </a:solidFill>
                <a:latin typeface="Georgia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1400" b="0">
                <a:latin typeface="+mn-ea"/>
                <a:ea typeface="+mn-ea"/>
                <a:cs typeface="Segoe UI"/>
              </a:rPr>
              <a:t>Rust </a:t>
            </a:r>
            <a:r>
              <a:rPr lang="zh-CN" sz="1400" b="0">
                <a:latin typeface="+mn-ea"/>
                <a:ea typeface="+mn-ea"/>
                <a:cs typeface="Segoe UI"/>
              </a:rPr>
              <a:t>是一门系统级别的编程语言，它旨在解决</a:t>
            </a:r>
            <a:r>
              <a:rPr lang="en-US" sz="1400" b="0">
                <a:latin typeface="+mn-ea"/>
                <a:ea typeface="+mn-ea"/>
                <a:cs typeface="Segoe UI"/>
              </a:rPr>
              <a:t>C/C++</a:t>
            </a:r>
            <a:r>
              <a:rPr lang="zh-CN" sz="1400" b="0">
                <a:latin typeface="+mn-ea"/>
                <a:ea typeface="+mn-ea"/>
                <a:cs typeface="Segoe UI"/>
              </a:rPr>
              <a:t>等语言在系统级编程中常见的安全性和并发性等问题。</a:t>
            </a:r>
            <a:endParaRPr/>
          </a:p>
          <a:p>
            <a:pPr>
              <a:defRPr/>
            </a:pPr>
            <a:endParaRPr lang="zh-CN" sz="1400" b="0">
              <a:latin typeface="+mn-ea"/>
              <a:ea typeface="+mn-ea"/>
              <a:cs typeface="Segoe UI"/>
            </a:endParaRPr>
          </a:p>
          <a:p>
            <a:pPr>
              <a:defRPr/>
            </a:pPr>
            <a:r>
              <a:rPr lang="zh-CN" sz="1400" b="0">
                <a:latin typeface="+mn-ea"/>
                <a:ea typeface="+mn-ea"/>
                <a:cs typeface="Segoe UI"/>
              </a:rPr>
              <a:t>传统的系统级编程语言如</a:t>
            </a:r>
            <a:r>
              <a:rPr lang="en-US" sz="1400" b="0">
                <a:latin typeface="+mn-ea"/>
                <a:ea typeface="+mn-ea"/>
                <a:cs typeface="Segoe UI"/>
              </a:rPr>
              <a:t>C/C++</a:t>
            </a:r>
            <a:r>
              <a:rPr lang="zh-CN" sz="1400" b="0">
                <a:latin typeface="+mn-ea"/>
                <a:ea typeface="+mn-ea"/>
                <a:cs typeface="Segoe UI"/>
              </a:rPr>
              <a:t>在处理内存安全性和并发性时存在许多挑战，如空指针、数据竞争等问题。而</a:t>
            </a:r>
            <a:r>
              <a:rPr lang="en-US" sz="1400" b="0">
                <a:latin typeface="+mn-ea"/>
                <a:ea typeface="+mn-ea"/>
                <a:cs typeface="Segoe UI"/>
              </a:rPr>
              <a:t>Rust</a:t>
            </a:r>
            <a:r>
              <a:rPr lang="zh-CN" sz="1400" b="0">
                <a:latin typeface="+mn-ea"/>
                <a:ea typeface="+mn-ea"/>
                <a:cs typeface="Segoe UI"/>
              </a:rPr>
              <a:t>的设计目标之一是通过强大的类型系统和所有权机制解决这些问题，提高代码的安全性和可靠性。</a:t>
            </a:r>
            <a:endParaRPr lang="en-US" sz="1400" b="0">
              <a:latin typeface="+mn-ea"/>
              <a:ea typeface="+mn-ea"/>
              <a:cs typeface="Segoe UI"/>
            </a:endParaRPr>
          </a:p>
        </p:txBody>
      </p:sp>
      <p:cxnSp>
        <p:nvCxnSpPr>
          <p:cNvPr id="62" name="Straight Connector 61"/>
          <p:cNvCxnSpPr>
            <a:cxnSpLocks/>
          </p:cNvCxnSpPr>
          <p:nvPr/>
        </p:nvCxnSpPr>
        <p:spPr bwMode="auto">
          <a:xfrm>
            <a:off x="5801053" y="2725526"/>
            <a:ext cx="6390947" cy="0"/>
          </a:xfrm>
          <a:prstGeom prst="line">
            <a:avLst/>
          </a:prstGeom>
          <a:ln>
            <a:solidFill>
              <a:srgbClr val="3DE0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cxnSpLocks/>
          </p:cNvCxnSpPr>
          <p:nvPr/>
        </p:nvCxnSpPr>
        <p:spPr bwMode="auto">
          <a:xfrm>
            <a:off x="5801053" y="3499679"/>
            <a:ext cx="6390947" cy="0"/>
          </a:xfrm>
          <a:prstGeom prst="line">
            <a:avLst/>
          </a:prstGeom>
          <a:ln>
            <a:solidFill>
              <a:srgbClr val="3DE0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>
            <a:cxnSpLocks/>
          </p:cNvCxnSpPr>
          <p:nvPr/>
        </p:nvCxnSpPr>
        <p:spPr bwMode="auto">
          <a:xfrm>
            <a:off x="5801053" y="4273832"/>
            <a:ext cx="6390947" cy="0"/>
          </a:xfrm>
          <a:prstGeom prst="line">
            <a:avLst/>
          </a:prstGeom>
          <a:ln>
            <a:solidFill>
              <a:srgbClr val="3DE0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>
            <a:cxnSpLocks/>
          </p:cNvCxnSpPr>
          <p:nvPr/>
        </p:nvCxnSpPr>
        <p:spPr bwMode="auto">
          <a:xfrm>
            <a:off x="5801053" y="5047986"/>
            <a:ext cx="6390947" cy="0"/>
          </a:xfrm>
          <a:prstGeom prst="line">
            <a:avLst/>
          </a:prstGeom>
          <a:ln>
            <a:solidFill>
              <a:srgbClr val="3DE0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967407" y="1443562"/>
            <a:ext cx="1981054" cy="198768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58" name="Picture 57"/>
          <p:cNvPicPr>
            <a:picLocks noChangeAspect="1"/>
          </p:cNvPicPr>
          <p:nvPr/>
        </p:nvPicPr>
        <p:blipFill>
          <a:blip r:embed="rId3"/>
          <a:srcRect l="9098" r="11590"/>
          <a:stretch/>
        </p:blipFill>
        <p:spPr bwMode="auto">
          <a:xfrm>
            <a:off x="533400" y="577516"/>
            <a:ext cx="3984951" cy="6280484"/>
          </a:xfrm>
          <a:custGeom>
            <a:avLst/>
            <a:gdLst>
              <a:gd name="connsiteX0" fmla="*/ 440058 w 3984951"/>
              <a:gd name="connsiteY0" fmla="*/ 0 h 6280484"/>
              <a:gd name="connsiteX1" fmla="*/ 3544893 w 3984951"/>
              <a:gd name="connsiteY1" fmla="*/ 0 h 6280484"/>
              <a:gd name="connsiteX2" fmla="*/ 3984951 w 3984951"/>
              <a:gd name="connsiteY2" fmla="*/ 440058 h 6280484"/>
              <a:gd name="connsiteX3" fmla="*/ 3984951 w 3984951"/>
              <a:gd name="connsiteY3" fmla="*/ 6280484 h 6280484"/>
              <a:gd name="connsiteX4" fmla="*/ 0 w 3984951"/>
              <a:gd name="connsiteY4" fmla="*/ 6280484 h 6280484"/>
              <a:gd name="connsiteX5" fmla="*/ 0 w 3984951"/>
              <a:gd name="connsiteY5" fmla="*/ 440058 h 6280484"/>
              <a:gd name="connsiteX6" fmla="*/ 440058 w 3984951"/>
              <a:gd name="connsiteY6" fmla="*/ 0 h 6280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84951" h="6280484" extrusionOk="0">
                <a:moveTo>
                  <a:pt x="440058" y="0"/>
                </a:moveTo>
                <a:lnTo>
                  <a:pt x="3544893" y="0"/>
                </a:lnTo>
                <a:cubicBezTo>
                  <a:pt x="3787930" y="0"/>
                  <a:pt x="3984951" y="197021"/>
                  <a:pt x="3984951" y="440058"/>
                </a:cubicBezTo>
                <a:lnTo>
                  <a:pt x="3984951" y="6280484"/>
                </a:lnTo>
                <a:lnTo>
                  <a:pt x="0" y="6280484"/>
                </a:lnTo>
                <a:lnTo>
                  <a:pt x="0" y="440058"/>
                </a:lnTo>
                <a:cubicBezTo>
                  <a:pt x="0" y="197021"/>
                  <a:pt x="197021" y="0"/>
                  <a:pt x="440058" y="0"/>
                </a:cubicBezTo>
                <a:close/>
              </a:path>
            </a:pathLst>
          </a:custGeom>
        </p:spPr>
      </p:pic>
      <p:sp>
        <p:nvSpPr>
          <p:cNvPr id="13" name="Rounded Rectangle 12"/>
          <p:cNvSpPr/>
          <p:nvPr/>
        </p:nvSpPr>
        <p:spPr bwMode="auto">
          <a:xfrm>
            <a:off x="5061912" y="1728956"/>
            <a:ext cx="2068175" cy="4223665"/>
          </a:xfrm>
          <a:prstGeom prst="roundRect">
            <a:avLst>
              <a:gd name="adj" fmla="val 16667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2" name="Rounded Rectangle 21"/>
          <p:cNvSpPr/>
          <p:nvPr/>
        </p:nvSpPr>
        <p:spPr bwMode="auto">
          <a:xfrm>
            <a:off x="5061912" y="1728955"/>
            <a:ext cx="2068175" cy="1545975"/>
          </a:xfrm>
          <a:prstGeom prst="roundRect">
            <a:avLst>
              <a:gd name="adj" fmla="val 24986"/>
            </a:avLst>
          </a:prstGeom>
          <a:gradFill>
            <a:gsLst>
              <a:gs pos="0">
                <a:srgbClr val="363795"/>
              </a:gs>
              <a:gs pos="100000">
                <a:srgbClr val="005C97"/>
              </a:gs>
            </a:gsLst>
            <a:lin ang="18900000" scaled="1"/>
          </a:gradFill>
          <a:ln>
            <a:noFill/>
          </a:ln>
          <a:effectLst>
            <a:outerShdw blurRad="241300" dist="88900" dir="10800000" algn="r" rotWithShape="0">
              <a:schemeClr val="tx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/>
          </a:p>
        </p:txBody>
      </p:sp>
      <p:sp>
        <p:nvSpPr>
          <p:cNvPr id="5" name="Round Same Side Corner Rectangle 4"/>
          <p:cNvSpPr/>
          <p:nvPr/>
        </p:nvSpPr>
        <p:spPr bwMode="auto">
          <a:xfrm>
            <a:off x="533400" y="577516"/>
            <a:ext cx="3984951" cy="6280484"/>
          </a:xfrm>
          <a:prstGeom prst="round2SameRect">
            <a:avLst>
              <a:gd name="adj1" fmla="val 11043"/>
              <a:gd name="adj2" fmla="val 0"/>
            </a:avLst>
          </a:prstGeom>
          <a:gradFill>
            <a:gsLst>
              <a:gs pos="0">
                <a:srgbClr val="363795">
                  <a:alpha val="75000"/>
                </a:srgbClr>
              </a:gs>
              <a:gs pos="100000">
                <a:srgbClr val="005C97">
                  <a:alpha val="90000"/>
                </a:srgbClr>
              </a:gs>
            </a:gsLst>
            <a:lin ang="18900000" scaled="1"/>
          </a:gradFill>
          <a:ln>
            <a:noFill/>
          </a:ln>
          <a:effectLst>
            <a:outerShdw blurRad="241300" dist="88900" dir="10800000" algn="r" rotWithShape="0">
              <a:schemeClr val="tx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970009" y="2290552"/>
            <a:ext cx="3342684" cy="1218794"/>
          </a:xfrm>
        </p:spPr>
        <p:txBody>
          <a:bodyPr wrap="square" lIns="0" tIns="0" rIns="0" bIns="0">
            <a:spAutoFit/>
          </a:bodyPr>
          <a:lstStyle/>
          <a:p>
            <a:pPr>
              <a:defRPr/>
            </a:pPr>
            <a:r>
              <a:rPr lang="zh-CN" sz="4000">
                <a:solidFill>
                  <a:schemeClr val="bg1"/>
                </a:solidFill>
                <a:latin typeface="微软雅黑"/>
                <a:ea typeface="微软雅黑"/>
              </a:rPr>
              <a:t>项目目标</a:t>
            </a:r>
            <a:br>
              <a:rPr lang="en-US" sz="4000">
                <a:solidFill>
                  <a:schemeClr val="bg1"/>
                </a:solidFill>
              </a:rPr>
            </a:br>
            <a:r>
              <a:rPr lang="en-US" sz="2400">
                <a:solidFill>
                  <a:schemeClr val="bg1"/>
                </a:solidFill>
              </a:rPr>
              <a:t>——</a:t>
            </a:r>
            <a:r>
              <a:rPr lang="zh-CN" sz="2400">
                <a:solidFill>
                  <a:schemeClr val="bg1"/>
                </a:solidFill>
              </a:rPr>
              <a:t>用 </a:t>
            </a:r>
            <a:r>
              <a:rPr lang="en-US" sz="2400">
                <a:solidFill>
                  <a:schemeClr val="bg1"/>
                </a:solidFill>
              </a:rPr>
              <a:t>Rust </a:t>
            </a:r>
            <a:r>
              <a:rPr lang="zh-CN" sz="2400">
                <a:solidFill>
                  <a:schemeClr val="bg1"/>
                </a:solidFill>
              </a:rPr>
              <a:t>改写 </a:t>
            </a:r>
            <a:r>
              <a:rPr lang="en-US" sz="2400">
                <a:solidFill>
                  <a:schemeClr val="bg1"/>
                </a:solidFill>
              </a:rPr>
              <a:t>FreeRTOS </a:t>
            </a:r>
            <a:r>
              <a:rPr lang="zh-CN" sz="2400">
                <a:solidFill>
                  <a:schemeClr val="bg1"/>
                </a:solidFill>
              </a:rPr>
              <a:t>并支持 </a:t>
            </a:r>
            <a:r>
              <a:rPr lang="en-US" sz="2400">
                <a:solidFill>
                  <a:schemeClr val="bg1"/>
                </a:solidFill>
              </a:rPr>
              <a:t>MMU</a:t>
            </a:r>
            <a:endParaRPr lang="en-US" sz="4000">
              <a:solidFill>
                <a:schemeClr val="bg1"/>
              </a:solidFill>
            </a:endParaRPr>
          </a:p>
        </p:txBody>
      </p:sp>
      <p:sp>
        <p:nvSpPr>
          <p:cNvPr id="12" name="Freeform 11"/>
          <p:cNvSpPr/>
          <p:nvPr/>
        </p:nvSpPr>
        <p:spPr bwMode="auto">
          <a:xfrm>
            <a:off x="1126958" y="0"/>
            <a:ext cx="1799122" cy="2113750"/>
          </a:xfrm>
          <a:custGeom>
            <a:avLst/>
            <a:gdLst>
              <a:gd name="connsiteX0" fmla="*/ 0 w 1799122"/>
              <a:gd name="connsiteY0" fmla="*/ 0 h 2113750"/>
              <a:gd name="connsiteX1" fmla="*/ 1799122 w 1799122"/>
              <a:gd name="connsiteY1" fmla="*/ 0 h 2113750"/>
              <a:gd name="connsiteX2" fmla="*/ 1799122 w 1799122"/>
              <a:gd name="connsiteY2" fmla="*/ 1214189 h 2113750"/>
              <a:gd name="connsiteX3" fmla="*/ 899561 w 1799122"/>
              <a:gd name="connsiteY3" fmla="*/ 2113750 h 2113750"/>
              <a:gd name="connsiteX4" fmla="*/ 0 w 1799122"/>
              <a:gd name="connsiteY4" fmla="*/ 1214189 h 2113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99122" h="2113750" extrusionOk="0">
                <a:moveTo>
                  <a:pt x="0" y="0"/>
                </a:moveTo>
                <a:lnTo>
                  <a:pt x="1799122" y="0"/>
                </a:lnTo>
                <a:lnTo>
                  <a:pt x="1799122" y="1214189"/>
                </a:lnTo>
                <a:cubicBezTo>
                  <a:pt x="1799122" y="1711003"/>
                  <a:pt x="1396375" y="2113750"/>
                  <a:pt x="899561" y="2113750"/>
                </a:cubicBezTo>
                <a:cubicBezTo>
                  <a:pt x="402747" y="2113750"/>
                  <a:pt x="0" y="1711003"/>
                  <a:pt x="0" y="1214189"/>
                </a:cubicBezTo>
                <a:close/>
              </a:path>
            </a:pathLst>
          </a:cu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2400" b="1"/>
          </a:p>
        </p:txBody>
      </p:sp>
      <p:sp>
        <p:nvSpPr>
          <p:cNvPr id="7" name="Title 1"/>
          <p:cNvSpPr txBox="1"/>
          <p:nvPr/>
        </p:nvSpPr>
        <p:spPr bwMode="auto">
          <a:xfrm>
            <a:off x="970009" y="3958050"/>
            <a:ext cx="2727295" cy="116102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1">
                <a:solidFill>
                  <a:schemeClr val="tx1"/>
                </a:solidFill>
                <a:latin typeface="Georgia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sz="1600">
                <a:solidFill>
                  <a:schemeClr val="bg1"/>
                </a:solidFill>
                <a:latin typeface="Segoe UI"/>
                <a:cs typeface="Segoe UI"/>
              </a:rPr>
              <a:t>选择 </a:t>
            </a:r>
            <a:r>
              <a:rPr lang="en-US" sz="1600">
                <a:solidFill>
                  <a:schemeClr val="bg1"/>
                </a:solidFill>
                <a:latin typeface="Segoe UI"/>
                <a:cs typeface="Segoe UI"/>
              </a:rPr>
              <a:t>Rust: </a:t>
            </a:r>
            <a:endParaRPr/>
          </a:p>
          <a:p>
            <a:pPr>
              <a:lnSpc>
                <a:spcPct val="120000"/>
              </a:lnSpc>
              <a:defRPr/>
            </a:pPr>
            <a:r>
              <a:rPr lang="zh-CN" sz="1600" b="0">
                <a:solidFill>
                  <a:schemeClr val="bg1"/>
                </a:solidFill>
                <a:latin typeface="Segoe UI"/>
                <a:cs typeface="Segoe UI"/>
              </a:rPr>
              <a:t>内存安全和并发优势</a:t>
            </a:r>
            <a:endParaRPr lang="en-US" sz="1600" b="0">
              <a:solidFill>
                <a:schemeClr val="bg1"/>
              </a:solidFill>
              <a:latin typeface="Segoe UI"/>
              <a:cs typeface="Segoe UI"/>
            </a:endParaRPr>
          </a:p>
          <a:p>
            <a:pPr>
              <a:lnSpc>
                <a:spcPct val="120000"/>
              </a:lnSpc>
              <a:defRPr/>
            </a:pPr>
            <a:r>
              <a:rPr lang="zh-CN" sz="1600">
                <a:solidFill>
                  <a:schemeClr val="bg1"/>
                </a:solidFill>
                <a:latin typeface="Segoe UI"/>
                <a:cs typeface="Segoe UI"/>
              </a:rPr>
              <a:t>添加</a:t>
            </a:r>
            <a:r>
              <a:rPr lang="en-US" sz="1600">
                <a:solidFill>
                  <a:schemeClr val="bg1"/>
                </a:solidFill>
                <a:latin typeface="Segoe UI"/>
                <a:cs typeface="Segoe UI"/>
              </a:rPr>
              <a:t>MMU: </a:t>
            </a:r>
            <a:endParaRPr/>
          </a:p>
          <a:p>
            <a:pPr>
              <a:lnSpc>
                <a:spcPct val="120000"/>
              </a:lnSpc>
              <a:defRPr/>
            </a:pPr>
            <a:r>
              <a:rPr lang="zh-CN" sz="1600" b="0">
                <a:solidFill>
                  <a:schemeClr val="bg1"/>
                </a:solidFill>
                <a:latin typeface="Segoe UI"/>
                <a:cs typeface="Segoe UI"/>
              </a:rPr>
              <a:t>增强内存管理和安全性</a:t>
            </a:r>
            <a:endParaRPr/>
          </a:p>
        </p:txBody>
      </p:sp>
      <p:cxnSp>
        <p:nvCxnSpPr>
          <p:cNvPr id="8" name="Straight Connector 7"/>
          <p:cNvCxnSpPr>
            <a:cxnSpLocks/>
          </p:cNvCxnSpPr>
          <p:nvPr/>
        </p:nvCxnSpPr>
        <p:spPr bwMode="auto">
          <a:xfrm>
            <a:off x="900628" y="3662964"/>
            <a:ext cx="2231409" cy="4616"/>
          </a:xfrm>
          <a:prstGeom prst="line">
            <a:avLst/>
          </a:prstGeom>
          <a:ln w="508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/>
          <p:cNvSpPr/>
          <p:nvPr/>
        </p:nvSpPr>
        <p:spPr bwMode="auto">
          <a:xfrm>
            <a:off x="7345124" y="1728956"/>
            <a:ext cx="2068175" cy="4223665"/>
          </a:xfrm>
          <a:prstGeom prst="roundRect">
            <a:avLst>
              <a:gd name="adj" fmla="val 16667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0" name="Rounded Rectangle 19"/>
          <p:cNvSpPr/>
          <p:nvPr/>
        </p:nvSpPr>
        <p:spPr bwMode="auto">
          <a:xfrm>
            <a:off x="9628336" y="1728956"/>
            <a:ext cx="2068175" cy="4223665"/>
          </a:xfrm>
          <a:prstGeom prst="roundRect">
            <a:avLst>
              <a:gd name="adj" fmla="val 16667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1" name="Oval 20"/>
          <p:cNvSpPr/>
          <p:nvPr/>
        </p:nvSpPr>
        <p:spPr bwMode="auto">
          <a:xfrm>
            <a:off x="5567562" y="1200686"/>
            <a:ext cx="1056875" cy="1056875"/>
          </a:xfrm>
          <a:prstGeom prst="ellipse">
            <a:avLst/>
          </a:pr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2400" b="1"/>
          </a:p>
        </p:txBody>
      </p:sp>
      <p:sp>
        <p:nvSpPr>
          <p:cNvPr id="23" name="Title 1"/>
          <p:cNvSpPr txBox="1"/>
          <p:nvPr/>
        </p:nvSpPr>
        <p:spPr bwMode="auto">
          <a:xfrm>
            <a:off x="5437745" y="2507791"/>
            <a:ext cx="1545122" cy="27699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1">
                <a:solidFill>
                  <a:schemeClr val="tx1"/>
                </a:solidFill>
                <a:latin typeface="Segoe UI"/>
                <a:ea typeface="+mj-ea"/>
                <a:cs typeface="Segoe UI"/>
              </a:defRPr>
            </a:lvl1pPr>
          </a:lstStyle>
          <a:p>
            <a:pPr>
              <a:defRPr/>
            </a:pPr>
            <a:r>
              <a:rPr lang="zh-CN" sz="2000">
                <a:solidFill>
                  <a:schemeClr val="bg1"/>
                </a:solidFill>
                <a:latin typeface="微软雅黑"/>
                <a:ea typeface="微软雅黑"/>
              </a:rPr>
              <a:t>所有权机制</a:t>
            </a:r>
            <a:endParaRPr lang="en-US" sz="2000">
              <a:solidFill>
                <a:schemeClr val="bg1"/>
              </a:solidFill>
              <a:latin typeface="微软雅黑"/>
              <a:ea typeface="微软雅黑"/>
            </a:endParaRPr>
          </a:p>
        </p:txBody>
      </p:sp>
      <p:sp>
        <p:nvSpPr>
          <p:cNvPr id="24" name="Title 1"/>
          <p:cNvSpPr txBox="1"/>
          <p:nvPr/>
        </p:nvSpPr>
        <p:spPr bwMode="auto">
          <a:xfrm>
            <a:off x="5277427" y="3472116"/>
            <a:ext cx="1637145" cy="232679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1">
                <a:solidFill>
                  <a:schemeClr val="tx1"/>
                </a:solidFill>
                <a:latin typeface="Georgia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1400" b="0">
                <a:latin typeface="微软雅黑"/>
                <a:ea typeface="微软雅黑"/>
                <a:cs typeface="Segoe UI"/>
              </a:rPr>
              <a:t>Rust</a:t>
            </a:r>
            <a:r>
              <a:rPr lang="zh-CN" sz="1400" b="0">
                <a:latin typeface="微软雅黑"/>
                <a:ea typeface="微软雅黑"/>
                <a:cs typeface="Segoe UI"/>
              </a:rPr>
              <a:t>确保了内存安全，防止了缓冲区溢出、越界访问等常见的内存错误</a:t>
            </a:r>
            <a:endParaRPr lang="en-US" sz="1400" b="0">
              <a:latin typeface="微软雅黑"/>
              <a:ea typeface="微软雅黑"/>
              <a:cs typeface="Segoe UI"/>
            </a:endParaRPr>
          </a:p>
          <a:p>
            <a:pPr>
              <a:defRPr/>
            </a:pPr>
            <a:endParaRPr lang="zh-CN" sz="1400" b="0">
              <a:latin typeface="微软雅黑"/>
              <a:ea typeface="微软雅黑"/>
              <a:cs typeface="Segoe UI"/>
            </a:endParaRPr>
          </a:p>
          <a:p>
            <a:pPr>
              <a:defRPr/>
            </a:pPr>
            <a:r>
              <a:rPr lang="en-US" sz="1400">
                <a:latin typeface="微软雅黑"/>
                <a:ea typeface="微软雅黑"/>
                <a:cs typeface="Segoe UI"/>
              </a:rPr>
              <a:t>=&gt;</a:t>
            </a:r>
            <a:r>
              <a:rPr lang="en-US" sz="1400" b="0">
                <a:latin typeface="微软雅黑"/>
                <a:ea typeface="微软雅黑"/>
                <a:cs typeface="Segoe UI"/>
              </a:rPr>
              <a:t> </a:t>
            </a:r>
            <a:r>
              <a:rPr lang="zh-CN" sz="1400" b="0">
                <a:latin typeface="微软雅黑"/>
                <a:ea typeface="微软雅黑"/>
                <a:cs typeface="Segoe UI"/>
              </a:rPr>
              <a:t>要求我们在编写代码时</a:t>
            </a:r>
            <a:r>
              <a:rPr lang="zh-CN" sz="1400">
                <a:solidFill>
                  <a:schemeClr val="accent1">
                    <a:lumMod val="75000"/>
                  </a:schemeClr>
                </a:solidFill>
                <a:latin typeface="微软雅黑"/>
                <a:ea typeface="微软雅黑"/>
                <a:cs typeface="Segoe UI"/>
              </a:rPr>
              <a:t>必须仔细思考内存的使用和分配，防止代码中出现未预料到的更改</a:t>
            </a:r>
            <a:r>
              <a:rPr lang="zh-CN" sz="1400" b="0">
                <a:latin typeface="微软雅黑"/>
                <a:ea typeface="微软雅黑"/>
                <a:cs typeface="Segoe UI"/>
              </a:rPr>
              <a:t>从而影响代码的正确性和安全性</a:t>
            </a:r>
            <a:endParaRPr/>
          </a:p>
        </p:txBody>
      </p:sp>
      <p:sp>
        <p:nvSpPr>
          <p:cNvPr id="26" name="Rounded Rectangle 25"/>
          <p:cNvSpPr/>
          <p:nvPr/>
        </p:nvSpPr>
        <p:spPr bwMode="auto">
          <a:xfrm>
            <a:off x="7345124" y="1728955"/>
            <a:ext cx="2068175" cy="1545975"/>
          </a:xfrm>
          <a:prstGeom prst="roundRect">
            <a:avLst>
              <a:gd name="adj" fmla="val 24986"/>
            </a:avLst>
          </a:prstGeom>
          <a:gradFill>
            <a:gsLst>
              <a:gs pos="0">
                <a:srgbClr val="363795"/>
              </a:gs>
              <a:gs pos="100000">
                <a:srgbClr val="005C97"/>
              </a:gs>
            </a:gsLst>
            <a:lin ang="18900000" scaled="1"/>
          </a:gradFill>
          <a:ln>
            <a:noFill/>
          </a:ln>
          <a:effectLst>
            <a:outerShdw blurRad="241300" dist="88900" dir="10800000" algn="r" rotWithShape="0">
              <a:schemeClr val="tx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/>
          </a:p>
        </p:txBody>
      </p:sp>
      <p:sp>
        <p:nvSpPr>
          <p:cNvPr id="27" name="Oval 26"/>
          <p:cNvSpPr/>
          <p:nvPr/>
        </p:nvSpPr>
        <p:spPr bwMode="auto">
          <a:xfrm>
            <a:off x="7850774" y="1200686"/>
            <a:ext cx="1056875" cy="1056875"/>
          </a:xfrm>
          <a:prstGeom prst="ellipse">
            <a:avLst/>
          </a:pr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2400" b="1"/>
          </a:p>
        </p:txBody>
      </p:sp>
      <p:sp>
        <p:nvSpPr>
          <p:cNvPr id="28" name="Title 1"/>
          <p:cNvSpPr txBox="1"/>
          <p:nvPr/>
        </p:nvSpPr>
        <p:spPr bwMode="auto">
          <a:xfrm>
            <a:off x="7614204" y="2467756"/>
            <a:ext cx="1545122" cy="5539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1">
                <a:solidFill>
                  <a:schemeClr val="tx1"/>
                </a:solidFill>
                <a:latin typeface="Segoe UI"/>
                <a:ea typeface="+mj-ea"/>
                <a:cs typeface="Segoe UI"/>
              </a:defRPr>
            </a:lvl1pPr>
          </a:lstStyle>
          <a:p>
            <a:pPr>
              <a:defRPr/>
            </a:pPr>
            <a:r>
              <a:rPr lang="zh-CN" sz="2000">
                <a:solidFill>
                  <a:schemeClr val="bg1"/>
                </a:solidFill>
                <a:latin typeface="微软雅黑"/>
                <a:ea typeface="微软雅黑"/>
              </a:rPr>
              <a:t>生命周期管理与借用规则</a:t>
            </a:r>
            <a:endParaRPr lang="en-US" sz="2000">
              <a:solidFill>
                <a:schemeClr val="bg1"/>
              </a:solidFill>
              <a:latin typeface="微软雅黑"/>
              <a:ea typeface="微软雅黑"/>
            </a:endParaRPr>
          </a:p>
        </p:txBody>
      </p:sp>
      <p:sp>
        <p:nvSpPr>
          <p:cNvPr id="29" name="Title 1"/>
          <p:cNvSpPr txBox="1"/>
          <p:nvPr/>
        </p:nvSpPr>
        <p:spPr bwMode="auto">
          <a:xfrm>
            <a:off x="7560639" y="3472116"/>
            <a:ext cx="1637145" cy="213289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1">
                <a:solidFill>
                  <a:schemeClr val="tx1"/>
                </a:solidFill>
                <a:latin typeface="Georgia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1400" b="0">
                <a:latin typeface="微软雅黑"/>
                <a:ea typeface="微软雅黑"/>
                <a:cs typeface="Segoe UI"/>
              </a:rPr>
              <a:t>Rust</a:t>
            </a:r>
            <a:r>
              <a:rPr lang="zh-CN" sz="1400" b="0">
                <a:latin typeface="微软雅黑"/>
                <a:ea typeface="微软雅黑"/>
                <a:cs typeface="Segoe UI"/>
              </a:rPr>
              <a:t>提供了丰富的生命周期管理功能和借用规则</a:t>
            </a:r>
            <a:endParaRPr lang="en-US" sz="1400" b="0">
              <a:latin typeface="微软雅黑"/>
              <a:ea typeface="微软雅黑"/>
              <a:cs typeface="Segoe UI"/>
            </a:endParaRPr>
          </a:p>
          <a:p>
            <a:pPr>
              <a:defRPr/>
            </a:pPr>
            <a:endParaRPr lang="en-US" sz="1400" b="0">
              <a:latin typeface="微软雅黑"/>
              <a:ea typeface="微软雅黑"/>
              <a:cs typeface="Segoe UI"/>
            </a:endParaRPr>
          </a:p>
          <a:p>
            <a:pPr>
              <a:defRPr/>
            </a:pPr>
            <a:endParaRPr lang="zh-CN" sz="1400" b="0">
              <a:latin typeface="微软雅黑"/>
              <a:ea typeface="微软雅黑"/>
              <a:cs typeface="Segoe UI"/>
            </a:endParaRPr>
          </a:p>
          <a:p>
            <a:pPr>
              <a:defRPr/>
            </a:pPr>
            <a:r>
              <a:rPr lang="en-US" sz="1400">
                <a:latin typeface="微软雅黑"/>
                <a:ea typeface="微软雅黑"/>
                <a:cs typeface="Segoe UI"/>
              </a:rPr>
              <a:t>=&gt; </a:t>
            </a:r>
            <a:r>
              <a:rPr lang="zh-CN" sz="1400" b="0">
                <a:latin typeface="微软雅黑"/>
                <a:ea typeface="微软雅黑"/>
                <a:cs typeface="Segoe UI"/>
              </a:rPr>
              <a:t>要求我们在编写代码时</a:t>
            </a:r>
            <a:r>
              <a:rPr lang="zh-CN" sz="1400">
                <a:solidFill>
                  <a:schemeClr val="accent1">
                    <a:lumMod val="75000"/>
                  </a:schemeClr>
                </a:solidFill>
                <a:latin typeface="微软雅黑"/>
                <a:ea typeface="微软雅黑"/>
                <a:cs typeface="Segoe UI"/>
              </a:rPr>
              <a:t>必须考虑数据的有效期和访问权限，</a:t>
            </a:r>
            <a:r>
              <a:rPr lang="zh-CN" sz="1400" b="0">
                <a:latin typeface="微软雅黑"/>
                <a:ea typeface="微软雅黑"/>
                <a:cs typeface="Segoe UI"/>
              </a:rPr>
              <a:t>提升代码的安全性，增强软件的可维护性和可读性</a:t>
            </a:r>
            <a:endParaRPr/>
          </a:p>
        </p:txBody>
      </p:sp>
      <p:sp>
        <p:nvSpPr>
          <p:cNvPr id="31" name="Rounded Rectangle 30"/>
          <p:cNvSpPr/>
          <p:nvPr/>
        </p:nvSpPr>
        <p:spPr bwMode="auto">
          <a:xfrm>
            <a:off x="9628336" y="1728955"/>
            <a:ext cx="2068175" cy="1545975"/>
          </a:xfrm>
          <a:prstGeom prst="roundRect">
            <a:avLst>
              <a:gd name="adj" fmla="val 24986"/>
            </a:avLst>
          </a:prstGeom>
          <a:gradFill>
            <a:gsLst>
              <a:gs pos="0">
                <a:srgbClr val="363795"/>
              </a:gs>
              <a:gs pos="100000">
                <a:srgbClr val="005C97"/>
              </a:gs>
            </a:gsLst>
            <a:lin ang="18900000" scaled="1"/>
          </a:gradFill>
          <a:ln>
            <a:noFill/>
          </a:ln>
          <a:effectLst>
            <a:outerShdw blurRad="241300" dist="88900" dir="10800000" algn="r" rotWithShape="0">
              <a:schemeClr val="tx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/>
          </a:p>
        </p:txBody>
      </p:sp>
      <p:sp>
        <p:nvSpPr>
          <p:cNvPr id="32" name="Oval 31"/>
          <p:cNvSpPr/>
          <p:nvPr/>
        </p:nvSpPr>
        <p:spPr bwMode="auto">
          <a:xfrm>
            <a:off x="10133986" y="1200686"/>
            <a:ext cx="1056875" cy="1056875"/>
          </a:xfrm>
          <a:prstGeom prst="ellipse">
            <a:avLst/>
          </a:pr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2400" b="1"/>
          </a:p>
        </p:txBody>
      </p:sp>
      <p:sp>
        <p:nvSpPr>
          <p:cNvPr id="33" name="Title 1"/>
          <p:cNvSpPr txBox="1"/>
          <p:nvPr/>
        </p:nvSpPr>
        <p:spPr bwMode="auto">
          <a:xfrm>
            <a:off x="9897416" y="2467756"/>
            <a:ext cx="1545122" cy="5539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1">
                <a:solidFill>
                  <a:schemeClr val="tx1"/>
                </a:solidFill>
                <a:latin typeface="Segoe UI"/>
                <a:ea typeface="+mj-ea"/>
                <a:cs typeface="Segoe UI"/>
              </a:defRPr>
            </a:lvl1pPr>
          </a:lstStyle>
          <a:p>
            <a:pPr>
              <a:defRPr/>
            </a:pPr>
            <a:r>
              <a:rPr lang="zh-CN" sz="2000">
                <a:solidFill>
                  <a:schemeClr val="bg1"/>
                </a:solidFill>
                <a:latin typeface="微软雅黑"/>
                <a:ea typeface="微软雅黑"/>
              </a:rPr>
              <a:t>类型安全</a:t>
            </a:r>
            <a:endParaRPr lang="en-US" sz="2000">
              <a:solidFill>
                <a:schemeClr val="bg1"/>
              </a:solidFill>
              <a:latin typeface="微软雅黑"/>
              <a:ea typeface="微软雅黑"/>
            </a:endParaRPr>
          </a:p>
          <a:p>
            <a:pPr>
              <a:defRPr/>
            </a:pPr>
            <a:r>
              <a:rPr lang="zh-CN" sz="2000">
                <a:solidFill>
                  <a:schemeClr val="bg1"/>
                </a:solidFill>
                <a:latin typeface="微软雅黑"/>
                <a:ea typeface="微软雅黑"/>
              </a:rPr>
              <a:t>与借用检查器</a:t>
            </a:r>
            <a:endParaRPr lang="en-US" sz="2000">
              <a:solidFill>
                <a:schemeClr val="bg1"/>
              </a:solidFill>
              <a:latin typeface="微软雅黑"/>
              <a:ea typeface="微软雅黑"/>
            </a:endParaRPr>
          </a:p>
        </p:txBody>
      </p:sp>
      <p:sp>
        <p:nvSpPr>
          <p:cNvPr id="34" name="Title 1"/>
          <p:cNvSpPr txBox="1"/>
          <p:nvPr/>
        </p:nvSpPr>
        <p:spPr bwMode="auto">
          <a:xfrm>
            <a:off x="9843851" y="3472116"/>
            <a:ext cx="1637145" cy="213289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1">
                <a:solidFill>
                  <a:schemeClr val="tx1"/>
                </a:solidFill>
                <a:latin typeface="Georgia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1400" b="0">
                <a:latin typeface="微软雅黑"/>
                <a:ea typeface="微软雅黑"/>
                <a:cs typeface="Segoe UI"/>
              </a:rPr>
              <a:t>Rust</a:t>
            </a:r>
            <a:r>
              <a:rPr lang="zh-CN" sz="1400" b="0">
                <a:latin typeface="微软雅黑"/>
                <a:ea typeface="微软雅黑"/>
                <a:cs typeface="Segoe UI"/>
              </a:rPr>
              <a:t>的借用检查器保证了代码的类型安全，能够在编译时期就发现潜在的类型错误</a:t>
            </a:r>
            <a:endParaRPr lang="en-US" sz="1400" b="0">
              <a:latin typeface="微软雅黑"/>
              <a:ea typeface="微软雅黑"/>
              <a:cs typeface="Segoe UI"/>
            </a:endParaRPr>
          </a:p>
          <a:p>
            <a:pPr>
              <a:defRPr/>
            </a:pPr>
            <a:endParaRPr lang="zh-CN" sz="1400" b="0">
              <a:latin typeface="微软雅黑"/>
              <a:ea typeface="微软雅黑"/>
              <a:cs typeface="Segoe UI"/>
            </a:endParaRPr>
          </a:p>
          <a:p>
            <a:pPr>
              <a:defRPr/>
            </a:pPr>
            <a:r>
              <a:rPr lang="en-US" sz="1400">
                <a:latin typeface="微软雅黑"/>
                <a:ea typeface="微软雅黑"/>
                <a:cs typeface="Segoe UI"/>
              </a:rPr>
              <a:t>=&gt;</a:t>
            </a:r>
            <a:r>
              <a:rPr lang="en-US" sz="1400" b="0">
                <a:latin typeface="微软雅黑"/>
                <a:ea typeface="微软雅黑"/>
                <a:cs typeface="Segoe UI"/>
              </a:rPr>
              <a:t> </a:t>
            </a:r>
            <a:r>
              <a:rPr lang="zh-CN" sz="1400" b="0">
                <a:latin typeface="微软雅黑"/>
                <a:ea typeface="微软雅黑"/>
                <a:cs typeface="Segoe UI"/>
              </a:rPr>
              <a:t>要求我们在编写代码时</a:t>
            </a:r>
            <a:r>
              <a:rPr lang="zh-CN" sz="1400">
                <a:solidFill>
                  <a:schemeClr val="accent1">
                    <a:lumMod val="75000"/>
                  </a:schemeClr>
                </a:solidFill>
                <a:latin typeface="微软雅黑"/>
                <a:ea typeface="微软雅黑"/>
                <a:cs typeface="Segoe UI"/>
              </a:rPr>
              <a:t>必须严格遵守类型规则，确保数据类型的正确匹配，</a:t>
            </a:r>
            <a:r>
              <a:rPr lang="zh-CN" sz="1400" b="0">
                <a:latin typeface="微软雅黑"/>
                <a:ea typeface="微软雅黑"/>
                <a:cs typeface="Segoe UI"/>
              </a:rPr>
              <a:t>以避免程序在运行时期的类型错误</a:t>
            </a:r>
            <a:endParaRPr/>
          </a:p>
        </p:txBody>
      </p:sp>
      <p:grpSp>
        <p:nvGrpSpPr>
          <p:cNvPr id="36" name="Group 35"/>
          <p:cNvGrpSpPr/>
          <p:nvPr/>
        </p:nvGrpSpPr>
        <p:grpSpPr bwMode="auto">
          <a:xfrm>
            <a:off x="1592592" y="803209"/>
            <a:ext cx="867854" cy="831182"/>
            <a:chOff x="2684463" y="3278188"/>
            <a:chExt cx="338137" cy="323850"/>
          </a:xfrm>
        </p:grpSpPr>
        <p:sp>
          <p:nvSpPr>
            <p:cNvPr id="37" name="Freeform 36"/>
            <p:cNvSpPr/>
            <p:nvPr/>
          </p:nvSpPr>
          <p:spPr bwMode="auto">
            <a:xfrm>
              <a:off x="2684463" y="3535363"/>
              <a:ext cx="269875" cy="66675"/>
            </a:xfrm>
            <a:custGeom>
              <a:avLst/>
              <a:gdLst>
                <a:gd name="T0" fmla="*/ 72 w 72"/>
                <a:gd name="T1" fmla="*/ 18 h 18"/>
                <a:gd name="T2" fmla="*/ 36 w 72"/>
                <a:gd name="T3" fmla="*/ 0 h 18"/>
                <a:gd name="T4" fmla="*/ 0 w 72"/>
                <a:gd name="T5" fmla="*/ 18 h 18"/>
                <a:gd name="T6" fmla="*/ 72 w 72"/>
                <a:gd name="T7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2" h="18" extrusionOk="0">
                  <a:moveTo>
                    <a:pt x="72" y="18"/>
                  </a:moveTo>
                  <a:cubicBezTo>
                    <a:pt x="72" y="4"/>
                    <a:pt x="51" y="0"/>
                    <a:pt x="36" y="0"/>
                  </a:cubicBezTo>
                  <a:cubicBezTo>
                    <a:pt x="21" y="0"/>
                    <a:pt x="0" y="4"/>
                    <a:pt x="0" y="18"/>
                  </a:cubicBezTo>
                  <a:lnTo>
                    <a:pt x="72" y="18"/>
                  </a:lnTo>
                  <a:close/>
                </a:path>
              </a:pathLst>
            </a:custGeom>
            <a:noFill/>
            <a:ln w="254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38" name="Freeform 37"/>
            <p:cNvSpPr/>
            <p:nvPr/>
          </p:nvSpPr>
          <p:spPr bwMode="auto">
            <a:xfrm>
              <a:off x="2767013" y="3376613"/>
              <a:ext cx="90488" cy="161925"/>
            </a:xfrm>
            <a:custGeom>
              <a:avLst/>
              <a:gdLst>
                <a:gd name="T0" fmla="*/ 0 w 57"/>
                <a:gd name="T1" fmla="*/ 102 h 102"/>
                <a:gd name="T2" fmla="*/ 57 w 57"/>
                <a:gd name="T3" fmla="*/ 0 h 102"/>
                <a:gd name="T4" fmla="*/ 52 w 57"/>
                <a:gd name="T5" fmla="*/ 10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7" h="102" extrusionOk="0">
                  <a:moveTo>
                    <a:pt x="0" y="102"/>
                  </a:moveTo>
                  <a:lnTo>
                    <a:pt x="57" y="0"/>
                  </a:lnTo>
                  <a:lnTo>
                    <a:pt x="52" y="100"/>
                  </a:lnTo>
                </a:path>
              </a:pathLst>
            </a:custGeom>
            <a:noFill/>
            <a:ln w="254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39" name="Freeform 38"/>
            <p:cNvSpPr/>
            <p:nvPr/>
          </p:nvSpPr>
          <p:spPr bwMode="auto">
            <a:xfrm>
              <a:off x="2692400" y="3338513"/>
              <a:ext cx="165100" cy="76200"/>
            </a:xfrm>
            <a:custGeom>
              <a:avLst/>
              <a:gdLst>
                <a:gd name="T0" fmla="*/ 44 w 44"/>
                <a:gd name="T1" fmla="*/ 10 h 20"/>
                <a:gd name="T2" fmla="*/ 0 w 44"/>
                <a:gd name="T3" fmla="*/ 19 h 20"/>
                <a:gd name="T4" fmla="*/ 44 w 44"/>
                <a:gd name="T5" fmla="*/ 6 h 20"/>
                <a:gd name="T6" fmla="*/ 44 w 44"/>
                <a:gd name="T7" fmla="*/ 1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20" extrusionOk="0">
                  <a:moveTo>
                    <a:pt x="44" y="10"/>
                  </a:moveTo>
                  <a:cubicBezTo>
                    <a:pt x="30" y="20"/>
                    <a:pt x="16" y="20"/>
                    <a:pt x="0" y="19"/>
                  </a:cubicBezTo>
                  <a:cubicBezTo>
                    <a:pt x="8" y="0"/>
                    <a:pt x="34" y="2"/>
                    <a:pt x="44" y="6"/>
                  </a:cubicBezTo>
                  <a:lnTo>
                    <a:pt x="44" y="10"/>
                  </a:lnTo>
                  <a:close/>
                </a:path>
              </a:pathLst>
            </a:custGeom>
            <a:noFill/>
            <a:ln w="254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40" name="Freeform 39"/>
            <p:cNvSpPr/>
            <p:nvPr/>
          </p:nvSpPr>
          <p:spPr bwMode="auto">
            <a:xfrm>
              <a:off x="2744788" y="3278188"/>
              <a:ext cx="112713" cy="82550"/>
            </a:xfrm>
            <a:custGeom>
              <a:avLst/>
              <a:gdLst>
                <a:gd name="T0" fmla="*/ 0 w 30"/>
                <a:gd name="T1" fmla="*/ 10 h 22"/>
                <a:gd name="T2" fmla="*/ 30 w 30"/>
                <a:gd name="T3" fmla="*/ 22 h 22"/>
                <a:gd name="T4" fmla="*/ 0 w 30"/>
                <a:gd name="T5" fmla="*/ 1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" h="22" extrusionOk="0">
                  <a:moveTo>
                    <a:pt x="0" y="10"/>
                  </a:moveTo>
                  <a:cubicBezTo>
                    <a:pt x="14" y="0"/>
                    <a:pt x="30" y="12"/>
                    <a:pt x="30" y="22"/>
                  </a:cubicBezTo>
                  <a:lnTo>
                    <a:pt x="0" y="10"/>
                  </a:lnTo>
                  <a:close/>
                </a:path>
              </a:pathLst>
            </a:custGeom>
            <a:noFill/>
            <a:ln w="254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41" name="Freeform 40"/>
            <p:cNvSpPr/>
            <p:nvPr/>
          </p:nvSpPr>
          <p:spPr bwMode="auto">
            <a:xfrm>
              <a:off x="2857500" y="3338513"/>
              <a:ext cx="165100" cy="82550"/>
            </a:xfrm>
            <a:custGeom>
              <a:avLst/>
              <a:gdLst>
                <a:gd name="T0" fmla="*/ 0 w 44"/>
                <a:gd name="T1" fmla="*/ 10 h 22"/>
                <a:gd name="T2" fmla="*/ 44 w 44"/>
                <a:gd name="T3" fmla="*/ 19 h 22"/>
                <a:gd name="T4" fmla="*/ 0 w 44"/>
                <a:gd name="T5" fmla="*/ 6 h 22"/>
                <a:gd name="T6" fmla="*/ 0 w 44"/>
                <a:gd name="T7" fmla="*/ 1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22" extrusionOk="0">
                  <a:moveTo>
                    <a:pt x="0" y="10"/>
                  </a:moveTo>
                  <a:cubicBezTo>
                    <a:pt x="10" y="22"/>
                    <a:pt x="28" y="20"/>
                    <a:pt x="44" y="19"/>
                  </a:cubicBezTo>
                  <a:cubicBezTo>
                    <a:pt x="36" y="0"/>
                    <a:pt x="10" y="2"/>
                    <a:pt x="0" y="6"/>
                  </a:cubicBezTo>
                  <a:lnTo>
                    <a:pt x="0" y="10"/>
                  </a:lnTo>
                  <a:close/>
                </a:path>
              </a:pathLst>
            </a:custGeom>
            <a:noFill/>
            <a:ln w="254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42" name="Freeform 41"/>
            <p:cNvSpPr/>
            <p:nvPr/>
          </p:nvSpPr>
          <p:spPr bwMode="auto">
            <a:xfrm>
              <a:off x="2857500" y="3278188"/>
              <a:ext cx="112713" cy="82550"/>
            </a:xfrm>
            <a:custGeom>
              <a:avLst/>
              <a:gdLst>
                <a:gd name="T0" fmla="*/ 30 w 30"/>
                <a:gd name="T1" fmla="*/ 10 h 22"/>
                <a:gd name="T2" fmla="*/ 0 w 30"/>
                <a:gd name="T3" fmla="*/ 22 h 22"/>
                <a:gd name="T4" fmla="*/ 30 w 30"/>
                <a:gd name="T5" fmla="*/ 1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" h="22" extrusionOk="0">
                  <a:moveTo>
                    <a:pt x="30" y="10"/>
                  </a:moveTo>
                  <a:cubicBezTo>
                    <a:pt x="16" y="0"/>
                    <a:pt x="0" y="12"/>
                    <a:pt x="0" y="22"/>
                  </a:cubicBezTo>
                  <a:lnTo>
                    <a:pt x="30" y="10"/>
                  </a:lnTo>
                  <a:close/>
                </a:path>
              </a:pathLst>
            </a:custGeom>
            <a:noFill/>
            <a:ln w="254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43" name="Line 164"/>
            <p:cNvSpPr>
              <a:spLocks noChangeShapeType="1"/>
            </p:cNvSpPr>
            <p:nvPr/>
          </p:nvSpPr>
          <p:spPr bwMode="auto">
            <a:xfrm>
              <a:off x="2827338" y="3505199"/>
              <a:ext cx="22225" cy="0"/>
            </a:xfrm>
            <a:prstGeom prst="line">
              <a:avLst/>
            </a:prstGeom>
            <a:noFill/>
            <a:ln w="254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44" name="Line 165"/>
            <p:cNvSpPr>
              <a:spLocks noChangeShapeType="1"/>
            </p:cNvSpPr>
            <p:nvPr/>
          </p:nvSpPr>
          <p:spPr bwMode="auto">
            <a:xfrm>
              <a:off x="2833688" y="3475038"/>
              <a:ext cx="19050" cy="0"/>
            </a:xfrm>
            <a:prstGeom prst="line">
              <a:avLst/>
            </a:prstGeom>
            <a:noFill/>
            <a:ln w="254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</p:grpSp>
      <p:grpSp>
        <p:nvGrpSpPr>
          <p:cNvPr id="45" name="Group 44"/>
          <p:cNvGrpSpPr/>
          <p:nvPr/>
        </p:nvGrpSpPr>
        <p:grpSpPr bwMode="auto">
          <a:xfrm rot="5400000">
            <a:off x="5817388" y="1449227"/>
            <a:ext cx="557222" cy="559794"/>
            <a:chOff x="2678113" y="6364288"/>
            <a:chExt cx="344488" cy="346075"/>
          </a:xfrm>
        </p:grpSpPr>
        <p:sp>
          <p:nvSpPr>
            <p:cNvPr id="46" name="Freeform 304"/>
            <p:cNvSpPr/>
            <p:nvPr/>
          </p:nvSpPr>
          <p:spPr bwMode="auto">
            <a:xfrm>
              <a:off x="2813050" y="6424613"/>
              <a:ext cx="134938" cy="225425"/>
            </a:xfrm>
            <a:custGeom>
              <a:avLst/>
              <a:gdLst>
                <a:gd name="T0" fmla="*/ 0 w 85"/>
                <a:gd name="T1" fmla="*/ 104 h 142"/>
                <a:gd name="T2" fmla="*/ 42 w 85"/>
                <a:gd name="T3" fmla="*/ 71 h 142"/>
                <a:gd name="T4" fmla="*/ 0 w 85"/>
                <a:gd name="T5" fmla="*/ 38 h 142"/>
                <a:gd name="T6" fmla="*/ 0 w 85"/>
                <a:gd name="T7" fmla="*/ 0 h 142"/>
                <a:gd name="T8" fmla="*/ 85 w 85"/>
                <a:gd name="T9" fmla="*/ 71 h 142"/>
                <a:gd name="T10" fmla="*/ 0 w 85"/>
                <a:gd name="T11" fmla="*/ 142 h 142"/>
                <a:gd name="T12" fmla="*/ 0 w 85"/>
                <a:gd name="T13" fmla="*/ 104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42" extrusionOk="0">
                  <a:moveTo>
                    <a:pt x="0" y="104"/>
                  </a:moveTo>
                  <a:lnTo>
                    <a:pt x="42" y="71"/>
                  </a:lnTo>
                  <a:lnTo>
                    <a:pt x="0" y="38"/>
                  </a:lnTo>
                  <a:lnTo>
                    <a:pt x="0" y="0"/>
                  </a:lnTo>
                  <a:lnTo>
                    <a:pt x="85" y="71"/>
                  </a:lnTo>
                  <a:lnTo>
                    <a:pt x="0" y="142"/>
                  </a:lnTo>
                  <a:lnTo>
                    <a:pt x="0" y="104"/>
                  </a:lnTo>
                  <a:close/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47" name="Oval 305"/>
            <p:cNvSpPr>
              <a:spLocks noChangeArrowheads="1"/>
            </p:cNvSpPr>
            <p:nvPr/>
          </p:nvSpPr>
          <p:spPr bwMode="auto">
            <a:xfrm>
              <a:off x="2678113" y="6364288"/>
              <a:ext cx="344488" cy="346075"/>
            </a:xfrm>
            <a:prstGeom prst="ellipse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</p:grpSp>
      <p:grpSp>
        <p:nvGrpSpPr>
          <p:cNvPr id="48" name="Group 47"/>
          <p:cNvGrpSpPr/>
          <p:nvPr/>
        </p:nvGrpSpPr>
        <p:grpSpPr bwMode="auto">
          <a:xfrm rot="5400000">
            <a:off x="8100600" y="1449227"/>
            <a:ext cx="557222" cy="559794"/>
            <a:chOff x="2678113" y="6364288"/>
            <a:chExt cx="344488" cy="346075"/>
          </a:xfrm>
        </p:grpSpPr>
        <p:sp>
          <p:nvSpPr>
            <p:cNvPr id="49" name="Freeform 304"/>
            <p:cNvSpPr/>
            <p:nvPr/>
          </p:nvSpPr>
          <p:spPr bwMode="auto">
            <a:xfrm>
              <a:off x="2813050" y="6424613"/>
              <a:ext cx="134938" cy="225425"/>
            </a:xfrm>
            <a:custGeom>
              <a:avLst/>
              <a:gdLst>
                <a:gd name="T0" fmla="*/ 0 w 85"/>
                <a:gd name="T1" fmla="*/ 104 h 142"/>
                <a:gd name="T2" fmla="*/ 42 w 85"/>
                <a:gd name="T3" fmla="*/ 71 h 142"/>
                <a:gd name="T4" fmla="*/ 0 w 85"/>
                <a:gd name="T5" fmla="*/ 38 h 142"/>
                <a:gd name="T6" fmla="*/ 0 w 85"/>
                <a:gd name="T7" fmla="*/ 0 h 142"/>
                <a:gd name="T8" fmla="*/ 85 w 85"/>
                <a:gd name="T9" fmla="*/ 71 h 142"/>
                <a:gd name="T10" fmla="*/ 0 w 85"/>
                <a:gd name="T11" fmla="*/ 142 h 142"/>
                <a:gd name="T12" fmla="*/ 0 w 85"/>
                <a:gd name="T13" fmla="*/ 104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42" extrusionOk="0">
                  <a:moveTo>
                    <a:pt x="0" y="104"/>
                  </a:moveTo>
                  <a:lnTo>
                    <a:pt x="42" y="71"/>
                  </a:lnTo>
                  <a:lnTo>
                    <a:pt x="0" y="38"/>
                  </a:lnTo>
                  <a:lnTo>
                    <a:pt x="0" y="0"/>
                  </a:lnTo>
                  <a:lnTo>
                    <a:pt x="85" y="71"/>
                  </a:lnTo>
                  <a:lnTo>
                    <a:pt x="0" y="142"/>
                  </a:lnTo>
                  <a:lnTo>
                    <a:pt x="0" y="104"/>
                  </a:lnTo>
                  <a:close/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50" name="Oval 305"/>
            <p:cNvSpPr>
              <a:spLocks noChangeArrowheads="1"/>
            </p:cNvSpPr>
            <p:nvPr/>
          </p:nvSpPr>
          <p:spPr bwMode="auto">
            <a:xfrm>
              <a:off x="2678113" y="6364288"/>
              <a:ext cx="344488" cy="346075"/>
            </a:xfrm>
            <a:prstGeom prst="ellipse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</p:grpSp>
      <p:grpSp>
        <p:nvGrpSpPr>
          <p:cNvPr id="52" name="Group 51"/>
          <p:cNvGrpSpPr/>
          <p:nvPr/>
        </p:nvGrpSpPr>
        <p:grpSpPr bwMode="auto">
          <a:xfrm rot="5400000">
            <a:off x="10383812" y="1449227"/>
            <a:ext cx="557222" cy="559794"/>
            <a:chOff x="2678113" y="6364288"/>
            <a:chExt cx="344488" cy="346075"/>
          </a:xfrm>
        </p:grpSpPr>
        <p:sp>
          <p:nvSpPr>
            <p:cNvPr id="53" name="Freeform 304"/>
            <p:cNvSpPr/>
            <p:nvPr/>
          </p:nvSpPr>
          <p:spPr bwMode="auto">
            <a:xfrm>
              <a:off x="2813050" y="6424613"/>
              <a:ext cx="134938" cy="225425"/>
            </a:xfrm>
            <a:custGeom>
              <a:avLst/>
              <a:gdLst>
                <a:gd name="T0" fmla="*/ 0 w 85"/>
                <a:gd name="T1" fmla="*/ 104 h 142"/>
                <a:gd name="T2" fmla="*/ 42 w 85"/>
                <a:gd name="T3" fmla="*/ 71 h 142"/>
                <a:gd name="T4" fmla="*/ 0 w 85"/>
                <a:gd name="T5" fmla="*/ 38 h 142"/>
                <a:gd name="T6" fmla="*/ 0 w 85"/>
                <a:gd name="T7" fmla="*/ 0 h 142"/>
                <a:gd name="T8" fmla="*/ 85 w 85"/>
                <a:gd name="T9" fmla="*/ 71 h 142"/>
                <a:gd name="T10" fmla="*/ 0 w 85"/>
                <a:gd name="T11" fmla="*/ 142 h 142"/>
                <a:gd name="T12" fmla="*/ 0 w 85"/>
                <a:gd name="T13" fmla="*/ 104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42" extrusionOk="0">
                  <a:moveTo>
                    <a:pt x="0" y="104"/>
                  </a:moveTo>
                  <a:lnTo>
                    <a:pt x="42" y="71"/>
                  </a:lnTo>
                  <a:lnTo>
                    <a:pt x="0" y="38"/>
                  </a:lnTo>
                  <a:lnTo>
                    <a:pt x="0" y="0"/>
                  </a:lnTo>
                  <a:lnTo>
                    <a:pt x="85" y="71"/>
                  </a:lnTo>
                  <a:lnTo>
                    <a:pt x="0" y="142"/>
                  </a:lnTo>
                  <a:lnTo>
                    <a:pt x="0" y="104"/>
                  </a:lnTo>
                  <a:close/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54" name="Oval 305"/>
            <p:cNvSpPr>
              <a:spLocks noChangeArrowheads="1"/>
            </p:cNvSpPr>
            <p:nvPr/>
          </p:nvSpPr>
          <p:spPr bwMode="auto">
            <a:xfrm>
              <a:off x="2678113" y="6364288"/>
              <a:ext cx="344488" cy="346075"/>
            </a:xfrm>
            <a:prstGeom prst="ellipse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</p:grpSp>
      <p:sp>
        <p:nvSpPr>
          <p:cNvPr id="6" name="文本框 5"/>
          <p:cNvSpPr txBox="1"/>
          <p:nvPr/>
        </p:nvSpPr>
        <p:spPr bwMode="auto">
          <a:xfrm>
            <a:off x="6031249" y="246578"/>
            <a:ext cx="491107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800" b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  <a:cs typeface="Segoe UI"/>
              </a:rPr>
              <a:t>Rust</a:t>
            </a:r>
            <a:r>
              <a:rPr lang="zh-CN" sz="2800" b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  <a:cs typeface="Segoe UI"/>
              </a:rPr>
              <a:t>语言特性</a:t>
            </a:r>
            <a:endParaRPr lang="en-US" sz="2800" b="1">
              <a:solidFill>
                <a:schemeClr val="accent2">
                  <a:lumMod val="75000"/>
                </a:schemeClr>
              </a:solidFill>
              <a:latin typeface="+mj-ea"/>
              <a:ea typeface="+mj-ea"/>
              <a:cs typeface="Segoe UI"/>
            </a:endParaRPr>
          </a:p>
          <a:p>
            <a:pPr algn="ctr">
              <a:defRPr/>
            </a:pPr>
            <a:r>
              <a:rPr lang="zh-CN" sz="2800" b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  <a:cs typeface="Segoe UI"/>
              </a:rPr>
              <a:t>对我们项目开发的启发和要求</a:t>
            </a:r>
            <a:endParaRPr lang="en-US" sz="2800" b="1">
              <a:solidFill>
                <a:schemeClr val="accent2">
                  <a:lumMod val="75000"/>
                </a:schemeClr>
              </a:solidFill>
              <a:latin typeface="+mj-ea"/>
              <a:ea typeface="+mj-ea"/>
              <a:cs typeface="Segoe UI"/>
            </a:endParaRPr>
          </a:p>
        </p:txBody>
      </p:sp>
      <p:sp>
        <p:nvSpPr>
          <p:cNvPr id="9" name="文本框 8"/>
          <p:cNvSpPr txBox="1"/>
          <p:nvPr/>
        </p:nvSpPr>
        <p:spPr bwMode="auto">
          <a:xfrm>
            <a:off x="6679269" y="6057781"/>
            <a:ext cx="3775394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sz="2800" b="1" i="0" u="none" strike="noStrike" cap="none" spc="0">
                <a:ln>
                  <a:noFill/>
                </a:ln>
                <a:solidFill>
                  <a:srgbClr val="04558D">
                    <a:lumMod val="75000"/>
                  </a:srgbClr>
                </a:solidFill>
                <a:latin typeface="等线"/>
                <a:ea typeface="等线"/>
                <a:cs typeface="Segoe UI"/>
              </a:rPr>
              <a:t>安全！细致！动脑子！</a:t>
            </a:r>
            <a:endParaRPr lang="en-US" sz="2800" b="1" i="0" u="none" strike="noStrike" cap="none" spc="0">
              <a:ln>
                <a:noFill/>
              </a:ln>
              <a:solidFill>
                <a:srgbClr val="04558D">
                  <a:lumMod val="75000"/>
                </a:srgbClr>
              </a:solidFill>
              <a:latin typeface="等线"/>
              <a:ea typeface="等线"/>
              <a:cs typeface="Segoe UI"/>
            </a:endParaRPr>
          </a:p>
          <a:p>
            <a:pPr>
              <a:defRPr/>
            </a:pPr>
            <a:endParaRPr lang="zh-CN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 bwMode="auto">
          <a:xfrm>
            <a:off x="523733" y="1687902"/>
            <a:ext cx="9826388" cy="21274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zh-CN" dirty="0"/>
              <a:t>阎昶澍：组长，参与</a:t>
            </a:r>
            <a:r>
              <a:rPr lang="en-US" dirty="0"/>
              <a:t>Rust</a:t>
            </a:r>
            <a:r>
              <a:rPr lang="zh-CN" dirty="0"/>
              <a:t>改写，</a:t>
            </a:r>
            <a:r>
              <a:rPr lang="en-US" dirty="0"/>
              <a:t>MMU</a:t>
            </a:r>
            <a:r>
              <a:rPr lang="zh-CN" dirty="0"/>
              <a:t>部分，交叉编译与上板</a:t>
            </a:r>
            <a:endParaRPr lang="en-US" dirty="0"/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zh-CN" dirty="0"/>
              <a:t>郭东昊：组员，参与</a:t>
            </a:r>
            <a:r>
              <a:rPr lang="en-US" dirty="0"/>
              <a:t>Rust</a:t>
            </a:r>
            <a:r>
              <a:rPr lang="zh-CN" dirty="0"/>
              <a:t>改写，上板与</a:t>
            </a:r>
            <a:r>
              <a:rPr lang="en-US" dirty="0"/>
              <a:t>PPT</a:t>
            </a:r>
            <a:r>
              <a:rPr lang="zh-CN" dirty="0"/>
              <a:t>制作</a:t>
            </a:r>
            <a:endParaRPr lang="en-US" dirty="0"/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zh-CN" dirty="0"/>
              <a:t>薄震宇：组员，参与</a:t>
            </a:r>
            <a:r>
              <a:rPr lang="en-US" dirty="0"/>
              <a:t>Rust</a:t>
            </a:r>
            <a:r>
              <a:rPr lang="zh-CN" dirty="0"/>
              <a:t>改写，</a:t>
            </a:r>
            <a:r>
              <a:rPr lang="en-US" dirty="0"/>
              <a:t>PPT</a:t>
            </a:r>
            <a:r>
              <a:rPr lang="zh-CN" dirty="0"/>
              <a:t>制作</a:t>
            </a:r>
            <a:endParaRPr lang="en-US" dirty="0"/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zh-CN" dirty="0"/>
              <a:t>周翟恩和：组员，参与</a:t>
            </a:r>
            <a:r>
              <a:rPr lang="en-US" dirty="0"/>
              <a:t>Rust</a:t>
            </a:r>
            <a:r>
              <a:rPr lang="zh-CN" dirty="0"/>
              <a:t>改写，</a:t>
            </a:r>
            <a:r>
              <a:rPr lang="en-US" dirty="0"/>
              <a:t>PPT</a:t>
            </a:r>
            <a:r>
              <a:rPr lang="zh-CN" dirty="0"/>
              <a:t>制作</a:t>
            </a:r>
            <a:endParaRPr lang="en-US" dirty="0"/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zh-CN" dirty="0"/>
              <a:t>王劲博：组员，参与</a:t>
            </a:r>
            <a:r>
              <a:rPr lang="en-US" dirty="0"/>
              <a:t>PPT</a:t>
            </a:r>
            <a:r>
              <a:rPr lang="zh-CN" dirty="0"/>
              <a:t>制作</a:t>
            </a:r>
            <a:endParaRPr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3054150" y="3989209"/>
            <a:ext cx="5929151" cy="1993062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 bwMode="auto">
          <a:xfrm>
            <a:off x="5401075" y="6100259"/>
            <a:ext cx="1235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/>
              <a:t>LOC </a:t>
            </a:r>
            <a:r>
              <a:rPr lang="zh-CN"/>
              <a:t>统计</a:t>
            </a:r>
            <a:endParaRPr/>
          </a:p>
        </p:txBody>
      </p:sp>
      <p:sp>
        <p:nvSpPr>
          <p:cNvPr id="2" name="文本框 2"/>
          <p:cNvSpPr txBox="1"/>
          <p:nvPr/>
        </p:nvSpPr>
        <p:spPr bwMode="auto">
          <a:xfrm>
            <a:off x="523733" y="494309"/>
            <a:ext cx="7493366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sz="2400" b="1" i="0" u="none" strike="noStrike" cap="none" spc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  <a:cs typeface="Arial"/>
              </a:rPr>
              <a:t>引言</a:t>
            </a:r>
            <a:endParaRPr lang="en-US" sz="2400" b="1" i="0" u="none" strike="noStrike" cap="none" spc="0">
              <a:solidFill>
                <a:schemeClr val="accent2">
                  <a:lumMod val="75000"/>
                </a:schemeClr>
              </a:solidFill>
              <a:latin typeface="+mj-ea"/>
              <a:ea typeface="+mj-ea"/>
              <a:cs typeface="Arial"/>
            </a:endParaRPr>
          </a:p>
          <a:p>
            <a:pPr>
              <a:defRPr/>
            </a:pPr>
            <a:r>
              <a:rPr lang="zh-CN" sz="4400" b="1" i="0" u="none" strike="noStrike" cap="none" spc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  <a:cs typeface="Arial"/>
              </a:rPr>
              <a:t>小组分工</a:t>
            </a:r>
            <a:endParaRPr lang="zh-CN" sz="4400" b="1"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6728159" name="文本框 2"/>
          <p:cNvSpPr txBox="1"/>
          <p:nvPr/>
        </p:nvSpPr>
        <p:spPr bwMode="auto">
          <a:xfrm>
            <a:off x="523733" y="494309"/>
            <a:ext cx="7493366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sz="2400" b="1" i="0" u="none" strike="noStrike" cap="none" spc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  <a:cs typeface="Arial"/>
              </a:rPr>
              <a:t>项目成果概述</a:t>
            </a:r>
            <a:endParaRPr lang="en-US" sz="2400" b="1" i="0" u="none" strike="noStrike" cap="none" spc="0">
              <a:solidFill>
                <a:schemeClr val="accent2">
                  <a:lumMod val="75000"/>
                </a:schemeClr>
              </a:solidFill>
              <a:latin typeface="+mj-ea"/>
              <a:ea typeface="+mj-ea"/>
              <a:cs typeface="Arial"/>
            </a:endParaRPr>
          </a:p>
          <a:p>
            <a:pPr>
              <a:defRPr/>
            </a:pPr>
            <a:r>
              <a:rPr lang="zh-CN" sz="4400" b="1" i="0" u="none" strike="noStrike" cap="none" spc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  <a:cs typeface="Arial"/>
              </a:rPr>
              <a:t>实现的功能</a:t>
            </a:r>
            <a:endParaRPr lang="zh-CN" sz="4400" b="1">
              <a:latin typeface="+mj-ea"/>
              <a:ea typeface="+mj-ea"/>
            </a:endParaRPr>
          </a:p>
        </p:txBody>
      </p:sp>
      <p:sp>
        <p:nvSpPr>
          <p:cNvPr id="2" name="文本框 1"/>
          <p:cNvSpPr txBox="1"/>
          <p:nvPr/>
        </p:nvSpPr>
        <p:spPr bwMode="auto">
          <a:xfrm>
            <a:off x="607325" y="1781033"/>
            <a:ext cx="9376012" cy="22224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/>
              <a:buChar char="•"/>
              <a:defRPr/>
            </a:pPr>
            <a:r>
              <a:rPr lang="en-US"/>
              <a:t>Rust</a:t>
            </a:r>
            <a:r>
              <a:rPr lang="zh-CN"/>
              <a:t>版本的</a:t>
            </a:r>
            <a:r>
              <a:rPr lang="en-US"/>
              <a:t>FreeRTOS</a:t>
            </a:r>
            <a:r>
              <a:rPr lang="zh-CN"/>
              <a:t>系统顺利在</a:t>
            </a:r>
            <a:r>
              <a:rPr lang="en-US"/>
              <a:t>QEMU</a:t>
            </a:r>
            <a:r>
              <a:rPr lang="zh-CN"/>
              <a:t>上运行</a:t>
            </a:r>
            <a:endParaRPr lang="en-US"/>
          </a:p>
          <a:p>
            <a:pPr marL="742950" lvl="1" indent="-285750">
              <a:lnSpc>
                <a:spcPct val="200000"/>
              </a:lnSpc>
              <a:buFont typeface="Arial"/>
              <a:buChar char="•"/>
              <a:defRPr/>
            </a:pPr>
            <a:r>
              <a:rPr lang="zh-CN"/>
              <a:t>整个系统完整编译，而非对某一特性的专门测试</a:t>
            </a:r>
            <a:endParaRPr lang="en-US"/>
          </a:p>
          <a:p>
            <a:pPr marL="285750" indent="-285750">
              <a:lnSpc>
                <a:spcPct val="200000"/>
              </a:lnSpc>
              <a:buFont typeface="Arial"/>
              <a:buChar char="•"/>
              <a:defRPr/>
            </a:pPr>
            <a:r>
              <a:rPr lang="en-US"/>
              <a:t>MMU</a:t>
            </a:r>
            <a:r>
              <a:rPr lang="zh-CN"/>
              <a:t>功能顺利实现，命中率高达</a:t>
            </a:r>
            <a:r>
              <a:rPr lang="en-US"/>
              <a:t>99.974%</a:t>
            </a:r>
            <a:endParaRPr/>
          </a:p>
          <a:p>
            <a:pPr marL="285750" indent="-285750">
              <a:lnSpc>
                <a:spcPct val="200000"/>
              </a:lnSpc>
              <a:buFont typeface="Arial"/>
              <a:buChar char="•"/>
              <a:defRPr/>
            </a:pPr>
            <a:endParaRPr lang="zh-CN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6728159" name="文本框 2"/>
          <p:cNvSpPr txBox="1"/>
          <p:nvPr/>
        </p:nvSpPr>
        <p:spPr bwMode="auto">
          <a:xfrm>
            <a:off x="523733" y="494309"/>
            <a:ext cx="7493366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sz="2400" b="1" i="0" u="none" strike="noStrike" cap="none" spc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  <a:cs typeface="Arial"/>
              </a:rPr>
              <a:t>项目成果概述</a:t>
            </a:r>
            <a:endParaRPr lang="en-US" sz="2400" b="1" i="0" u="none" strike="noStrike" cap="none" spc="0">
              <a:solidFill>
                <a:schemeClr val="accent2">
                  <a:lumMod val="75000"/>
                </a:schemeClr>
              </a:solidFill>
              <a:latin typeface="+mj-ea"/>
              <a:ea typeface="+mj-ea"/>
              <a:cs typeface="Arial"/>
            </a:endParaRPr>
          </a:p>
          <a:p>
            <a:pPr>
              <a:defRPr/>
            </a:pPr>
            <a:r>
              <a:rPr lang="zh-CN" sz="4400" b="1" i="0" u="none" strike="noStrike" cap="none" spc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  <a:cs typeface="Arial"/>
              </a:rPr>
              <a:t>同类项目对比</a:t>
            </a:r>
            <a:endParaRPr lang="zh-CN" sz="4400" b="1">
              <a:latin typeface="+mj-ea"/>
              <a:ea typeface="+mj-ea"/>
            </a:endParaRPr>
          </a:p>
        </p:txBody>
      </p:sp>
      <p:graphicFrame>
        <p:nvGraphicFramePr>
          <p:cNvPr id="929128887" name="表格 929128886"/>
          <p:cNvGraphicFramePr>
            <a:graphicFrameLocks/>
          </p:cNvGraphicFramePr>
          <p:nvPr/>
        </p:nvGraphicFramePr>
        <p:xfrm>
          <a:off x="604874" y="2133599"/>
          <a:ext cx="10847347" cy="31699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376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473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290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9439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7526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600" b="1" u="none">
                          <a:solidFill>
                            <a:schemeClr val="bg1"/>
                          </a:solidFill>
                        </a:rPr>
                        <a:t>项目完成度\组名</a:t>
                      </a:r>
                      <a:endParaRPr sz="7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600" b="1" u="none">
                          <a:solidFill>
                            <a:schemeClr val="bg1"/>
                          </a:solidFill>
                        </a:rPr>
                        <a:t>mustrust (OSH2024)</a:t>
                      </a:r>
                      <a:endParaRPr sz="7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600" b="1" u="none">
                          <a:solidFill>
                            <a:schemeClr val="bg1"/>
                          </a:solidFill>
                        </a:rPr>
                        <a:t>imagination (OSH2023)</a:t>
                      </a:r>
                      <a:endParaRPr sz="7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600" b="1" u="none">
                          <a:solidFill>
                            <a:schemeClr val="bg1"/>
                          </a:solidFill>
                        </a:rPr>
                        <a:t>x-rust-freertos (OSH2019)</a:t>
                      </a:r>
                      <a:endParaRPr sz="7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600" b="0" u="none">
                          <a:solidFill>
                            <a:schemeClr val="bg1"/>
                          </a:solidFill>
                        </a:rPr>
                        <a:t>rust完整改写</a:t>
                      </a:r>
                      <a:endParaRPr sz="7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600" b="0" u="none">
                          <a:solidFill>
                            <a:srgbClr val="000000"/>
                          </a:solidFill>
                        </a:rPr>
                        <a:t>✓</a:t>
                      </a:r>
                      <a:endParaRPr sz="72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600" b="0" u="none">
                          <a:solidFill>
                            <a:srgbClr val="000000"/>
                          </a:solidFill>
                        </a:rPr>
                        <a:t>✓</a:t>
                      </a:r>
                      <a:endParaRPr sz="72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600" b="0" u="none">
                          <a:solidFill>
                            <a:srgbClr val="000000"/>
                          </a:solidFill>
                        </a:rPr>
                        <a:t>✓</a:t>
                      </a:r>
                      <a:endParaRPr sz="720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600" b="0" u="none">
                          <a:solidFill>
                            <a:schemeClr val="bg1"/>
                          </a:solidFill>
                        </a:rPr>
                        <a:t>交叉编译&amp;QEMU模拟器运行</a:t>
                      </a:r>
                      <a:endParaRPr sz="7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600" b="0" u="none">
                          <a:solidFill>
                            <a:srgbClr val="000000"/>
                          </a:solidFill>
                        </a:rPr>
                        <a:t>✓</a:t>
                      </a:r>
                      <a:endParaRPr sz="72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600" b="0" u="none">
                          <a:solidFill>
                            <a:srgbClr val="000000"/>
                          </a:solidFill>
                        </a:rPr>
                        <a:t>×</a:t>
                      </a:r>
                      <a:endParaRPr sz="72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600" b="0" u="none">
                          <a:solidFill>
                            <a:srgbClr val="000000"/>
                          </a:solidFill>
                        </a:rPr>
                        <a:t>×</a:t>
                      </a:r>
                      <a:endParaRPr sz="720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600" b="0" u="none">
                          <a:solidFill>
                            <a:schemeClr val="bg1"/>
                          </a:solidFill>
                        </a:rPr>
                        <a:t>上板运行</a:t>
                      </a:r>
                      <a:endParaRPr sz="7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600" b="0" u="none">
                          <a:solidFill>
                            <a:srgbClr val="000000"/>
                          </a:solidFill>
                        </a:rPr>
                        <a:t>×</a:t>
                      </a:r>
                      <a:endParaRPr sz="72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600" b="0" u="none">
                          <a:solidFill>
                            <a:srgbClr val="000000"/>
                          </a:solidFill>
                        </a:rPr>
                        <a:t>×</a:t>
                      </a:r>
                      <a:endParaRPr sz="72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600" b="0" u="none">
                          <a:solidFill>
                            <a:srgbClr val="000000"/>
                          </a:solidFill>
                        </a:rPr>
                        <a:t>×</a:t>
                      </a:r>
                      <a:endParaRPr sz="720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600" b="0" u="none">
                          <a:solidFill>
                            <a:schemeClr val="bg1"/>
                          </a:solidFill>
                        </a:rPr>
                        <a:t>MMU软件模拟</a:t>
                      </a:r>
                      <a:endParaRPr sz="7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600" b="0" u="none">
                          <a:solidFill>
                            <a:srgbClr val="000000"/>
                          </a:solidFill>
                        </a:rPr>
                        <a:t>✓</a:t>
                      </a:r>
                      <a:endParaRPr sz="72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600" b="0" u="none">
                          <a:solidFill>
                            <a:srgbClr val="000000"/>
                          </a:solidFill>
                        </a:rPr>
                        <a:t>✓</a:t>
                      </a:r>
                      <a:endParaRPr sz="72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600" b="0" u="none">
                          <a:solidFill>
                            <a:srgbClr val="000000"/>
                          </a:solidFill>
                        </a:rPr>
                        <a:t>×</a:t>
                      </a:r>
                      <a:endParaRPr sz="720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600" b="0" u="none">
                          <a:solidFill>
                            <a:schemeClr val="bg1"/>
                          </a:solidFill>
                        </a:rPr>
                        <a:t>MMU硬件支持</a:t>
                      </a:r>
                      <a:endParaRPr sz="7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600" b="0" u="none">
                          <a:solidFill>
                            <a:srgbClr val="000000"/>
                          </a:solidFill>
                        </a:rPr>
                        <a:t>×</a:t>
                      </a:r>
                      <a:endParaRPr sz="72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600" b="0" u="none">
                          <a:solidFill>
                            <a:srgbClr val="000000"/>
                          </a:solidFill>
                        </a:rPr>
                        <a:t>×</a:t>
                      </a:r>
                      <a:endParaRPr sz="72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600" b="0" u="none">
                          <a:solidFill>
                            <a:srgbClr val="000000"/>
                          </a:solidFill>
                        </a:rPr>
                        <a:t>×</a:t>
                      </a:r>
                      <a:endParaRPr sz="720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6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363C95"/>
      </a:accent1>
      <a:accent2>
        <a:srgbClr val="04558D"/>
      </a:accent2>
      <a:accent3>
        <a:srgbClr val="46E5C1"/>
      </a:accent3>
      <a:accent4>
        <a:srgbClr val="EBECEB"/>
      </a:accent4>
      <a:accent5>
        <a:srgbClr val="FFFFFF"/>
      </a:accent5>
      <a:accent6>
        <a:srgbClr val="FFFFFF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45</TotalTime>
  <Words>2679</Words>
  <Application>Microsoft Office PowerPoint</Application>
  <DocSecurity>0</DocSecurity>
  <PresentationFormat>Widescreen</PresentationFormat>
  <Paragraphs>299</Paragraphs>
  <Slides>45</Slides>
  <Notes>39</Notes>
  <HiddenSlides>0</HiddenSlides>
  <MMClips>0</MMClips>
  <ScaleCrop>false</ScaleCrop>
  <HeadingPairs>
    <vt:vector size="8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9" baseType="lpstr">
      <vt:lpstr>-apple-system</vt:lpstr>
      <vt:lpstr>微软雅黑</vt:lpstr>
      <vt:lpstr>等线</vt:lpstr>
      <vt:lpstr>等线 Light</vt:lpstr>
      <vt:lpstr>黑体</vt:lpstr>
      <vt:lpstr>Arial</vt:lpstr>
      <vt:lpstr>Calibri</vt:lpstr>
      <vt:lpstr>Consolas</vt:lpstr>
      <vt:lpstr>Consolig</vt:lpstr>
      <vt:lpstr>Georgia</vt:lpstr>
      <vt:lpstr>Segoe UI</vt:lpstr>
      <vt:lpstr>Segoe UI Light</vt:lpstr>
      <vt:lpstr>Office Theme</vt:lpstr>
      <vt:lpstr>oleObj</vt:lpstr>
      <vt:lpstr>PowerPoint Presentation</vt:lpstr>
      <vt:lpstr>PowerPoint Presentation</vt:lpstr>
      <vt:lpstr>PowerPoint Presentation</vt:lpstr>
      <vt:lpstr>引言——项目背景 FreeRTOS</vt:lpstr>
      <vt:lpstr>引言——项目背景 Rust</vt:lpstr>
      <vt:lpstr>项目目标 ——用 Rust 改写 FreeRTOS 并支持 MMU</vt:lpstr>
      <vt:lpstr>PowerPoint Presentation</vt:lpstr>
      <vt:lpstr>PowerPoint Presentation</vt:lpstr>
      <vt:lpstr>PowerPoint Presentation</vt:lpstr>
      <vt:lpstr>PowerPoint Presentation</vt:lpstr>
      <vt:lpstr>Rust改写 原始FreeRTOS分析</vt:lpstr>
      <vt:lpstr>Rust改写 原始FreeRTOS分析</vt:lpstr>
      <vt:lpstr>Rust改写 基本方法与原则</vt:lpstr>
      <vt:lpstr>Rust改写——遇到的困难与解决方案 C与Rust的相互调用</vt:lpstr>
      <vt:lpstr>Rust改写——遇到的困难与解决方案 所有权机制</vt:lpstr>
      <vt:lpstr>Rust改写——遇到的困难与解决方案 所有权机制</vt:lpstr>
      <vt:lpstr>Rust改写——遇到的困难与解决方案 Const常量重复定义</vt:lpstr>
      <vt:lpstr>Rust改写——遇到的困难与解决方案 Const常量重复定义</vt:lpstr>
      <vt:lpstr>Rust改写——遇到的困难与解决方案 一部分具有函数功能的宏被忽略</vt:lpstr>
      <vt:lpstr>Rust改写——遇到的困难与解决方案 适配上板</vt:lpstr>
      <vt:lpstr>Rust改写——遇到的困难与解决方案 适配上板</vt:lpstr>
      <vt:lpstr>Rust改写——关键模块 list模块</vt:lpstr>
      <vt:lpstr>Rust改写——关键模块 list模块</vt:lpstr>
      <vt:lpstr>Rust改写——关键模块 list模块</vt:lpstr>
      <vt:lpstr>Rust改写——关键模块 list模块</vt:lpstr>
      <vt:lpstr>Rust改写——关键模块 list模块</vt:lpstr>
      <vt:lpstr>Rust改写——关键模块 task模块</vt:lpstr>
      <vt:lpstr>Rust改写——关键模块 task模块</vt:lpstr>
      <vt:lpstr>Rust改写——关键模块 task模块</vt:lpstr>
      <vt:lpstr>Rust改写——关键模块 task模块</vt:lpstr>
      <vt:lpstr>PowerPoint Presentation</vt:lpstr>
      <vt:lpstr>MMU部分</vt:lpstr>
      <vt:lpstr>MMU部分（关键函数）</vt:lpstr>
      <vt:lpstr>MMU部分（关键函数）</vt:lpstr>
      <vt:lpstr>MMU部分（关键函数）</vt:lpstr>
      <vt:lpstr>MMU部分（关键函数）</vt:lpstr>
      <vt:lpstr>MMU部分（模拟结果）</vt:lpstr>
      <vt:lpstr>PowerPoint Presentation</vt:lpstr>
      <vt:lpstr>交叉编译与上板(bindgen方案)</vt:lpstr>
      <vt:lpstr>交叉编译与上板</vt:lpstr>
      <vt:lpstr>交叉编译与上板（链接）</vt:lpstr>
      <vt:lpstr>交叉编译与上板（QEMU模拟与调试）</vt:lpstr>
      <vt:lpstr>交叉编译与上板（QEMU模拟与调试）</vt:lpstr>
      <vt:lpstr>交叉编译与上板（QEMU模拟与调试）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erybagas</dc:creator>
  <cp:keywords/>
  <dc:description/>
  <cp:lastModifiedBy>Hyperhydrochloric Acid</cp:lastModifiedBy>
  <cp:revision>275</cp:revision>
  <dcterms:created xsi:type="dcterms:W3CDTF">2019-08-16T12:08:31Z</dcterms:created>
  <dcterms:modified xsi:type="dcterms:W3CDTF">2024-07-05T15:44:24Z</dcterms:modified>
  <cp:category/>
  <dc:identifier/>
  <cp:contentStatus/>
  <dc:language/>
  <cp:version/>
</cp:coreProperties>
</file>